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3" r:id="rId3"/>
    <p:sldId id="258" r:id="rId4"/>
    <p:sldId id="259" r:id="rId5"/>
    <p:sldId id="260" r:id="rId6"/>
    <p:sldId id="270" r:id="rId7"/>
    <p:sldId id="262" r:id="rId8"/>
    <p:sldId id="263" r:id="rId9"/>
    <p:sldId id="264" r:id="rId10"/>
    <p:sldId id="274" r:id="rId11"/>
    <p:sldId id="265" r:id="rId12"/>
    <p:sldId id="267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FA41D-DC32-44FA-B98B-AAC2AF42CB9A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448F7-F984-4CC3-BC10-7C33D0C251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FA41D-DC32-44FA-B98B-AAC2AF42CB9A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448F7-F984-4CC3-BC10-7C33D0C25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FA41D-DC32-44FA-B98B-AAC2AF42CB9A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448F7-F984-4CC3-BC10-7C33D0C25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FA41D-DC32-44FA-B98B-AAC2AF42CB9A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448F7-F984-4CC3-BC10-7C33D0C25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FA41D-DC32-44FA-B98B-AAC2AF42CB9A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448F7-F984-4CC3-BC10-7C33D0C251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FA41D-DC32-44FA-B98B-AAC2AF42CB9A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448F7-F984-4CC3-BC10-7C33D0C25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FA41D-DC32-44FA-B98B-AAC2AF42CB9A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448F7-F984-4CC3-BC10-7C33D0C25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FA41D-DC32-44FA-B98B-AAC2AF42CB9A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448F7-F984-4CC3-BC10-7C33D0C25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FA41D-DC32-44FA-B98B-AAC2AF42CB9A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448F7-F984-4CC3-BC10-7C33D0C251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FA41D-DC32-44FA-B98B-AAC2AF42CB9A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448F7-F984-4CC3-BC10-7C33D0C25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CFA41D-DC32-44FA-B98B-AAC2AF42CB9A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448F7-F984-4CC3-BC10-7C33D0C251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3CFA41D-DC32-44FA-B98B-AAC2AF42CB9A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C448F7-F984-4CC3-BC10-7C33D0C251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2;&#1086;&#1085;&#1082;&#1091;&#1088;&#1089;%20&#1084;&#1084;%202020\&#1057;&#1086;&#1094;&#1080;&#1072;&#1083;&#1100;&#1085;&#1099;&#1081;%20&#1056;&#1086;&#1083;&#1080;&#1082;%20-%20&#1057;&#1095;&#1072;&#1089;&#1090;&#1083;&#1080;&#1074;&#1072;&#1103;%20&#1089;&#1077;&#1084;&#1100;&#1103;%20-%20&#1057;&#1095;&#1072;&#1089;&#1090;&#1083;&#1080;&#1074;&#1099;&#1077;%20&#1076;&#1077;&#1090;&#1080;%20(2016)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2;&#1086;&#1085;&#1082;&#1091;&#1088;&#1089;%20&#1084;&#1084;%202020\&#1057;&#1086;&#1094;&#1080;&#1072;&#1083;&#1100;&#1085;&#1099;&#1081;%20&#1088;&#1086;&#1083;&#1080;&#1082;%20&#1046;&#1045;&#1057;&#1058;&#1054;&#1050;&#1054;&#1045;%20&#1054;&#1041;&#1056;&#1040;&#1065;&#1045;&#1053;&#1048;&#1045;%20&#1057;%20&#1044;&#1045;&#1058;&#1068;&#1052;&#1048;%20(1)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60118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 детский сад №6 «Колокольчик»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Информационно – обучающий семинар для педагогов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«Организации работы по раннему выявлению семейного неблагополучия и профилактике жестокого обращения с детьми в условиях режима ограничительных мер, введенных указом Губернатора Ивановской области от 17.03.2020г. № 23-уг «О введении на территории Ивановской области режима повышенной готовности»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Старший воспитатель высшей категории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Трапезина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Елена Константиновна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6572272"/>
          </a:xfrm>
        </p:spPr>
        <p:txBody>
          <a:bodyPr>
            <a:normAutofit/>
          </a:bodyPr>
          <a:lstStyle/>
          <a:p>
            <a:r>
              <a:rPr lang="ru-RU" sz="1800" b="1" u="sng" dirty="0" smtClean="0"/>
              <a:t>Внешние признаки и поведение ребенка , по которым можно выявить признаки семейного  неблагополучия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утомленный, сонный вид;</a:t>
            </a:r>
            <a:br>
              <a:rPr lang="ru-RU" sz="1800" dirty="0" smtClean="0"/>
            </a:br>
            <a:r>
              <a:rPr lang="ru-RU" sz="1800" dirty="0" smtClean="0"/>
              <a:t>- санитарно-гигиеническую запущенность;</a:t>
            </a:r>
            <a:br>
              <a:rPr lang="ru-RU" sz="1800" dirty="0" smtClean="0"/>
            </a:br>
            <a:r>
              <a:rPr lang="ru-RU" sz="1800" dirty="0" smtClean="0"/>
              <a:t>- склонность к обморокам, головокружению вследствие постоянного недоедания (голод- фактор риска для подростка);</a:t>
            </a:r>
            <a:br>
              <a:rPr lang="ru-RU" sz="1800" dirty="0" smtClean="0"/>
            </a:br>
            <a:r>
              <a:rPr lang="ru-RU" sz="1800" dirty="0" smtClean="0"/>
              <a:t>- неумеренный аппетит;</a:t>
            </a:r>
            <a:br>
              <a:rPr lang="ru-RU" sz="1800" dirty="0" smtClean="0"/>
            </a:br>
            <a:r>
              <a:rPr lang="ru-RU" sz="1800" dirty="0" smtClean="0"/>
              <a:t>- задержка роста, отставание в речевом, моторном развитии;</a:t>
            </a:r>
            <a:br>
              <a:rPr lang="ru-RU" sz="1800" dirty="0" smtClean="0"/>
            </a:br>
            <a:r>
              <a:rPr lang="ru-RU" sz="1800" dirty="0" smtClean="0"/>
              <a:t>- привлечение внимания любым способом;</a:t>
            </a:r>
            <a:br>
              <a:rPr lang="ru-RU" sz="1800" dirty="0" smtClean="0"/>
            </a:br>
            <a:r>
              <a:rPr lang="ru-RU" sz="1800" dirty="0" smtClean="0"/>
              <a:t>- чрезмерная потребность в ласке;</a:t>
            </a:r>
            <a:br>
              <a:rPr lang="ru-RU" sz="1800" dirty="0" smtClean="0"/>
            </a:br>
            <a:r>
              <a:rPr lang="ru-RU" sz="1800" dirty="0" smtClean="0"/>
              <a:t>- проявление агрессии и импульсивности, которая сменяется апатией и подавленным состоянием;</a:t>
            </a:r>
            <a:br>
              <a:rPr lang="ru-RU" sz="1800" dirty="0" smtClean="0"/>
            </a:br>
            <a:r>
              <a:rPr lang="ru-RU" sz="1800" dirty="0" smtClean="0"/>
              <a:t>- проблемы во взаимоотношениях со сверстниками;</a:t>
            </a:r>
            <a:br>
              <a:rPr lang="ru-RU" sz="1800" dirty="0" smtClean="0"/>
            </a:br>
            <a:r>
              <a:rPr lang="ru-RU" sz="1800" dirty="0" smtClean="0"/>
              <a:t>- трудности в обучении.</a:t>
            </a:r>
            <a:br>
              <a:rPr lang="ru-RU" sz="1800" dirty="0" smtClean="0"/>
            </a:br>
            <a:r>
              <a:rPr lang="ru-RU" sz="1800" b="1" dirty="0" smtClean="0"/>
              <a:t> - </a:t>
            </a:r>
            <a:r>
              <a:rPr lang="ru-RU" sz="1800" dirty="0" smtClean="0"/>
              <a:t> боязливости ребенка, в выраженном страхе взрослых, в проявлении тревоги в форме тиков, сосании пальца, раскачивания, в боязни идти домой, </a:t>
            </a:r>
            <a:br>
              <a:rPr lang="ru-RU" sz="1800" dirty="0" smtClean="0"/>
            </a:br>
            <a:r>
              <a:rPr lang="ru-RU" sz="1800" dirty="0" smtClean="0"/>
              <a:t>- жестокое обращение с животными,</a:t>
            </a:r>
            <a:br>
              <a:rPr lang="ru-RU" sz="1800" dirty="0" smtClean="0"/>
            </a:br>
            <a:r>
              <a:rPr lang="ru-RU" sz="1800" dirty="0" smtClean="0"/>
              <a:t>-  стремление скрыть причину травм.</a:t>
            </a:r>
            <a:br>
              <a:rPr lang="ru-RU" sz="18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6011882"/>
          </a:xfrm>
        </p:spPr>
        <p:txBody>
          <a:bodyPr>
            <a:normAutofit/>
          </a:bodyPr>
          <a:lstStyle/>
          <a:p>
            <a:pPr algn="l"/>
            <a:r>
              <a:rPr lang="ru-RU" sz="1600" b="1" u="sng" dirty="0" smtClean="0"/>
              <a:t>Особенности  </a:t>
            </a:r>
            <a:r>
              <a:rPr lang="ru-RU" sz="1600" b="1" u="sng" dirty="0"/>
              <a:t>поведения родителей </a:t>
            </a:r>
            <a:r>
              <a:rPr lang="ru-RU" sz="1600" b="1" u="sng" dirty="0" smtClean="0"/>
              <a:t>по которым можно  </a:t>
            </a:r>
            <a:r>
              <a:rPr lang="ru-RU" sz="1600" b="1" u="sng" dirty="0"/>
              <a:t>определить, есть ли в семье действия жестокого обращения с детьми: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- </a:t>
            </a:r>
            <a:r>
              <a:rPr lang="ru-RU" sz="1600" dirty="0"/>
              <a:t>в беседе о ребенке родители проявляют настороженность или безразличие;</a:t>
            </a:r>
            <a:br>
              <a:rPr lang="ru-RU" sz="1600" dirty="0"/>
            </a:br>
            <a:r>
              <a:rPr lang="ru-RU" sz="1600" dirty="0"/>
              <a:t>-  в беседах  по поводу поведения сына (дочери) в детском саду,  реагируют холодно </a:t>
            </a:r>
            <a:r>
              <a:rPr lang="ru-RU" sz="1600" dirty="0" smtClean="0"/>
              <a:t>  либо </a:t>
            </a:r>
            <a:r>
              <a:rPr lang="ru-RU" sz="1600" dirty="0"/>
              <a:t>очень бурно и эмоционально;</a:t>
            </a:r>
            <a:br>
              <a:rPr lang="ru-RU" sz="1600" dirty="0"/>
            </a:br>
            <a:r>
              <a:rPr lang="ru-RU" sz="1600" dirty="0"/>
              <a:t>-  не дают согласие  на осмотр ребенка в образовательном учреждении;</a:t>
            </a:r>
            <a:br>
              <a:rPr lang="ru-RU" sz="1600" dirty="0"/>
            </a:br>
            <a:r>
              <a:rPr lang="ru-RU" sz="1600" dirty="0"/>
              <a:t>- необъяснимая отсрочка в обращении родителя и ребенка за медицинской помощью;</a:t>
            </a:r>
            <a:br>
              <a:rPr lang="ru-RU" sz="1600" dirty="0"/>
            </a:br>
            <a:r>
              <a:rPr lang="ru-RU" sz="1600" dirty="0"/>
              <a:t>- противоречия в беседе о ребенке, семье, увлечениях ребенка, совместном времяпрепровождении;</a:t>
            </a:r>
            <a:br>
              <a:rPr lang="ru-RU" sz="1600" dirty="0"/>
            </a:br>
            <a:r>
              <a:rPr lang="ru-RU" sz="1600" dirty="0"/>
              <a:t>- объяснения о состоянии ребенка не совместимы с имеющимися проблемами, физическими травмами;</a:t>
            </a:r>
            <a:br>
              <a:rPr lang="ru-RU" sz="1600" dirty="0"/>
            </a:br>
            <a:r>
              <a:rPr lang="ru-RU" sz="1600" dirty="0"/>
              <a:t>-  обвиняют  в полученных повреждениях самого ребенка.</a:t>
            </a:r>
            <a:br>
              <a:rPr lang="ru-RU" sz="1600" dirty="0"/>
            </a:br>
            <a:r>
              <a:rPr lang="ru-RU" sz="1600" dirty="0"/>
              <a:t>- нежелание утешить ребенка, который действительно в этом нуждается;</a:t>
            </a:r>
            <a:br>
              <a:rPr lang="ru-RU" sz="1600" dirty="0"/>
            </a:br>
            <a:r>
              <a:rPr lang="ru-RU" sz="1600" dirty="0"/>
              <a:t>- оскорбление, брань, обвинение или публичное унижение ребенка;</a:t>
            </a:r>
            <a:br>
              <a:rPr lang="ru-RU" sz="1600" dirty="0"/>
            </a:br>
            <a:r>
              <a:rPr lang="ru-RU" sz="1600" dirty="0"/>
              <a:t>- постоянное чрезмерное критичное отношение к нему;</a:t>
            </a:r>
            <a:br>
              <a:rPr lang="ru-RU" sz="1600" dirty="0"/>
            </a:br>
            <a:r>
              <a:rPr lang="ru-RU" sz="1600" dirty="0"/>
              <a:t>- негативная характеристика ребенка;</a:t>
            </a:r>
            <a:br>
              <a:rPr lang="ru-RU" sz="1600" dirty="0"/>
            </a:br>
            <a:r>
              <a:rPr lang="ru-RU" sz="1600" dirty="0"/>
              <a:t>- отождествление его с ненавистным или нелюбимым родственником;</a:t>
            </a:r>
            <a:br>
              <a:rPr lang="ru-RU" sz="1600" dirty="0"/>
            </a:br>
            <a:r>
              <a:rPr lang="ru-RU" sz="1600" dirty="0"/>
              <a:t>- перекладывание на него ответственности за свои неудачи;</a:t>
            </a:r>
            <a:br>
              <a:rPr lang="ru-RU" sz="1600" dirty="0"/>
            </a:br>
            <a:r>
              <a:rPr lang="ru-RU" sz="1600" dirty="0"/>
              <a:t>- открытое признание в нелюбви или ненависти к ребенку.</a:t>
            </a:r>
            <a:br>
              <a:rPr lang="ru-RU" sz="1600" dirty="0"/>
            </a:br>
            <a:r>
              <a:rPr lang="ru-RU" sz="1600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5797568"/>
          </a:xfrm>
        </p:spPr>
        <p:txBody>
          <a:bodyPr>
            <a:normAutofit/>
          </a:bodyPr>
          <a:lstStyle/>
          <a:p>
            <a:pPr algn="l"/>
            <a:r>
              <a:rPr lang="ru-RU" sz="2000" b="1" u="sng" dirty="0"/>
              <a:t>И</a:t>
            </a:r>
            <a:r>
              <a:rPr lang="ru-RU" sz="2000" b="1" u="sng" dirty="0" smtClean="0"/>
              <a:t>сточники </a:t>
            </a:r>
            <a:r>
              <a:rPr lang="ru-RU" sz="2000" b="1" u="sng" dirty="0"/>
              <a:t>и </a:t>
            </a:r>
            <a:r>
              <a:rPr lang="ru-RU" sz="2000" b="1" u="sng" dirty="0" smtClean="0"/>
              <a:t>способы </a:t>
            </a:r>
            <a:r>
              <a:rPr lang="ru-RU" sz="2000" b="1" u="sng" dirty="0"/>
              <a:t>получения информации о неблагополучия в семье являются</a:t>
            </a:r>
            <a:r>
              <a:rPr lang="ru-RU" sz="2000" b="1" u="sng" dirty="0" smtClean="0"/>
              <a:t>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 </a:t>
            </a:r>
            <a:r>
              <a:rPr lang="ru-RU" sz="2000" dirty="0"/>
              <a:t>- обращения граждан;</a:t>
            </a:r>
            <a:br>
              <a:rPr lang="ru-RU" sz="2000" dirty="0"/>
            </a:br>
            <a:r>
              <a:rPr lang="ru-RU" sz="2000" dirty="0"/>
              <a:t>- заявления родственников;</a:t>
            </a:r>
            <a:br>
              <a:rPr lang="ru-RU" sz="2000" dirty="0"/>
            </a:br>
            <a:r>
              <a:rPr lang="ru-RU" sz="2000" dirty="0"/>
              <a:t>- обращения несовершеннолетних;</a:t>
            </a:r>
            <a:br>
              <a:rPr lang="ru-RU" sz="2000" dirty="0"/>
            </a:br>
            <a:r>
              <a:rPr lang="ru-RU" sz="2000" dirty="0"/>
              <a:t>- беседа воспитателя с соседями семьи;</a:t>
            </a:r>
            <a:br>
              <a:rPr lang="ru-RU" sz="2000" dirty="0"/>
            </a:br>
            <a:r>
              <a:rPr lang="ru-RU" sz="2000" dirty="0"/>
              <a:t>- информации должностных лиц;</a:t>
            </a:r>
            <a:br>
              <a:rPr lang="ru-RU" sz="2000" dirty="0"/>
            </a:br>
            <a:r>
              <a:rPr lang="ru-RU" sz="2000" dirty="0"/>
              <a:t>- результаты проведения рейдов;</a:t>
            </a:r>
            <a:br>
              <a:rPr lang="ru-RU" sz="2000" dirty="0"/>
            </a:br>
            <a:r>
              <a:rPr lang="ru-RU" sz="2000" dirty="0"/>
              <a:t>- результаты рассмотрения материалов на заседании комиссии по делам несовершеннолетних.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5797568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Действия воспитателя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в дистанционном режиме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работе с неблагополучными семьями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обязательная регистрация родителей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блоге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просмотр периодичности выхода родителей из неблагополучных семей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привлечение детей и родителей 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конкурсам с размещением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блогах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результатов работ детей, т.е. действует «обратная связь»;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привлечение детей и родителей 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конкурсам: чтецов, рисунков  и т.д., чтобы педагог видел ребенка;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анкетирования родителей по вопросам воспитания и развития ребенка,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периодические звонки в семьи  по телефону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звонки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общение с родственниками неблагополучных семей 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опрос  соседей семьи.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Какие формы работы Вы можете предложить?  (ответы воспитателей)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циальный Ролик - Счастливая семья - Счастливые дети (2016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214554"/>
            <a:ext cx="6543692" cy="20002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320"/>
            <a:ext cx="7719274" cy="6369390"/>
          </a:xfrm>
        </p:spPr>
        <p:txBody>
          <a:bodyPr>
            <a:noAutofit/>
          </a:bodyPr>
          <a:lstStyle/>
          <a:p>
            <a:r>
              <a:rPr lang="ru-RU" sz="1600" b="1" i="1" u="sng" dirty="0" smtClean="0"/>
              <a:t>Нормативно - правовая база по работе с семейным неблагополучием:</a:t>
            </a:r>
            <a:r>
              <a:rPr lang="ru-RU" sz="1400" b="1" i="1" u="sng" dirty="0" smtClean="0"/>
              <a:t/>
            </a:r>
            <a:br>
              <a:rPr lang="ru-RU" sz="1400" b="1" i="1" u="sng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 основным </a:t>
            </a:r>
            <a:r>
              <a:rPr lang="ru-RU" sz="1400" b="1" dirty="0" smtClean="0"/>
              <a:t>международным</a:t>
            </a:r>
            <a:r>
              <a:rPr lang="ru-RU" sz="1400" dirty="0" smtClean="0"/>
              <a:t> документам, связанным с проблемами защиты прав детей, относятся: </a:t>
            </a:r>
            <a:br>
              <a:rPr lang="ru-RU" sz="1400" dirty="0" smtClean="0"/>
            </a:br>
            <a:r>
              <a:rPr lang="ru-RU" sz="1400" dirty="0" smtClean="0"/>
              <a:t>Всеобщая декларация прав человека </a:t>
            </a:r>
            <a:br>
              <a:rPr lang="ru-RU" sz="1400" dirty="0" smtClean="0"/>
            </a:br>
            <a:r>
              <a:rPr lang="ru-RU" sz="1400" dirty="0" smtClean="0"/>
              <a:t>Конвенция ООН о правах ребенка</a:t>
            </a:r>
            <a:br>
              <a:rPr lang="ru-RU" sz="1400" dirty="0" smtClean="0"/>
            </a:br>
            <a:r>
              <a:rPr lang="ru-RU" sz="1400" dirty="0" smtClean="0"/>
              <a:t>Конвенция о правах ребенка. Принята Генеральной Ассамблеей ООН 20 ноября 1989</a:t>
            </a:r>
            <a:br>
              <a:rPr lang="ru-RU" sz="1400" dirty="0" smtClean="0"/>
            </a:br>
            <a:r>
              <a:rPr lang="ru-RU" sz="1400" b="1" dirty="0" smtClean="0"/>
              <a:t>Федеральный уровень: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Конституция Российской Федерации</a:t>
            </a:r>
            <a:br>
              <a:rPr lang="ru-RU" sz="1400" dirty="0" smtClean="0"/>
            </a:br>
            <a:r>
              <a:rPr lang="ru-RU" sz="1400" dirty="0" smtClean="0"/>
              <a:t>Гражданский кодекс РФ №51-ФЗ(ч.1), №14 – ФЗ (ч.2)</a:t>
            </a:r>
            <a:br>
              <a:rPr lang="ru-RU" sz="1400" dirty="0" smtClean="0"/>
            </a:br>
            <a:r>
              <a:rPr lang="ru-RU" sz="1400" dirty="0" smtClean="0"/>
              <a:t>Семейный кодекс  Российской Федерации от 29 декабря 1995 г. N223-ФЗ (СК РФ) (с изменениями от 15 ноября 1997 г., 27 июня 1998 г., 2 января 2000 г., 22 августа, 28 декабря 2004 г., 3 июня, 18 декабря 2006 г.). </a:t>
            </a:r>
            <a:br>
              <a:rPr lang="ru-RU" sz="1400" dirty="0" smtClean="0"/>
            </a:br>
            <a:r>
              <a:rPr lang="ru-RU" sz="1400" dirty="0" smtClean="0"/>
              <a:t>Федеральный закон "Об образовании в Российской Федерации" N 273-ФЗ от 29 декабря 2012 года с изменениями 2015-2016 года»</a:t>
            </a:r>
            <a:br>
              <a:rPr lang="ru-RU" sz="1400" dirty="0" smtClean="0"/>
            </a:br>
            <a:r>
              <a:rPr lang="ru-RU" sz="1400" dirty="0" smtClean="0"/>
              <a:t> Федеральный закон от 24.07.1998 N 124-ФЗ (ред. от 02.12.2013) "Об основных гарантиях прав ребенка в Российской Федерации</a:t>
            </a:r>
            <a:br>
              <a:rPr lang="ru-RU" sz="1400" dirty="0" smtClean="0"/>
            </a:br>
            <a:r>
              <a:rPr lang="ru-RU" sz="1400" dirty="0" smtClean="0"/>
              <a:t> Федеральный закон от 24.06.1999 №120-ФЗ "Об основах системы профилактики безнадзорности и правонарушений несовершеннолетних</a:t>
            </a:r>
            <a:br>
              <a:rPr lang="ru-RU" sz="1400" dirty="0" smtClean="0"/>
            </a:br>
            <a:r>
              <a:rPr lang="ru-RU" sz="1400" dirty="0" smtClean="0"/>
              <a:t> Федеральный закон от 21 декабря 1996 г. N 159-ФЗ</a:t>
            </a:r>
            <a:br>
              <a:rPr lang="ru-RU" sz="1400" dirty="0" smtClean="0"/>
            </a:br>
            <a:r>
              <a:rPr lang="ru-RU" sz="1400" dirty="0" smtClean="0"/>
              <a:t>"О дополнительных гарантиях по социальной поддержке детей-сирот и детей, оставшихся без попечения родителей"</a:t>
            </a:r>
            <a:br>
              <a:rPr lang="ru-RU" sz="1400" dirty="0" smtClean="0"/>
            </a:br>
            <a:r>
              <a:rPr lang="ru-RU" sz="1400" dirty="0" smtClean="0"/>
              <a:t>(с изменениями от 8 февраля 1998 г., 7 августа 2000 г., 8 апреля 2002 г., 10 января 2003 г., 22 августа 2004 г.).</a:t>
            </a:r>
            <a:br>
              <a:rPr lang="ru-RU" sz="1400" dirty="0" smtClean="0"/>
            </a:br>
            <a:r>
              <a:rPr lang="ru-RU" sz="1400" dirty="0" smtClean="0"/>
              <a:t>Федеральный закон от16.04.2001 №44-ФЗ «О государственном банке данных о детях, оставшихся без попечения родителей»</a:t>
            </a:r>
            <a:br>
              <a:rPr lang="ru-RU" sz="1400" dirty="0" smtClean="0"/>
            </a:br>
            <a:r>
              <a:rPr lang="ru-RU" sz="1400" dirty="0" smtClean="0"/>
              <a:t>Указ Президента РФ от 01.06.2012 761 «О национальной стратегии действия в интересах детей на 2012-2017 годы» </a:t>
            </a:r>
            <a:br>
              <a:rPr lang="ru-RU" sz="1400" dirty="0" smtClean="0"/>
            </a:br>
            <a:r>
              <a:rPr lang="ru-RU" sz="1400" dirty="0" smtClean="0"/>
              <a:t>Кодекс РФ «Об административных правонарушениях»</a:t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601188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Региональный уровень:</a:t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Закон Ивановской области от 10.04.2012 №21-ОЗ «Об отдельных гарантиях прав ребенка в Ивановской области»</a:t>
            </a:r>
            <a:br>
              <a:rPr lang="ru-RU" sz="2000" dirty="0" smtClean="0"/>
            </a:br>
            <a:r>
              <a:rPr lang="ru-RU" sz="2000" dirty="0" smtClean="0"/>
              <a:t>- Закон Ивановской области от 09 января 2007 г. № 1-ОЗ «О комиссиях по делам несовершеннолетних и защите их прав в Ивановской области»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Муниципальный уровень:</a:t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постановление администрации </a:t>
            </a:r>
            <a:r>
              <a:rPr lang="ru-RU" sz="2000" dirty="0" err="1" smtClean="0"/>
              <a:t>Пучежского</a:t>
            </a:r>
            <a:r>
              <a:rPr lang="ru-RU" sz="2000" dirty="0" smtClean="0"/>
              <a:t> муниципального района от 17.05.2019 №  243-п «Об утверждении положения о комиссии по делам несовершеннолетних и защите их прав </a:t>
            </a:r>
            <a:r>
              <a:rPr lang="ru-RU" sz="2000" dirty="0" err="1" smtClean="0"/>
              <a:t>Пучежского</a:t>
            </a:r>
            <a:r>
              <a:rPr lang="ru-RU" sz="2000" dirty="0" smtClean="0"/>
              <a:t> муниципального района Ивановской области»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85794"/>
            <a:ext cx="7043758" cy="435771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Ребёнку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для полного и гармоничного развития его личности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необходимо расти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семейном окружении,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атмосфере счастья, любви и понимания»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(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Конвенция о правах ребенка)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6011882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Семейное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неблагополучие приводит к жестокому обращению с детьми в семье.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Большинство из тех, кто работает с детьми, пришли к выводу о том, что легче сделать все возможное, чтобы ребенок не попал “на улицу”, чем вернуть его “с улицы” к нормальной жизни.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циальный ролик ЖЕСТОКОЕ ОБРАЩЕНИЕ С ДЕТЬМИ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529750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400" b="1" dirty="0" smtClean="0"/>
              <a:t>Факторы </a:t>
            </a:r>
            <a:r>
              <a:rPr lang="ru-RU" sz="2400" b="1" dirty="0"/>
              <a:t>социального риска в </a:t>
            </a:r>
            <a:r>
              <a:rPr lang="ru-RU" sz="2400" b="1" dirty="0" smtClean="0"/>
              <a:t>семье: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1800" b="1" dirty="0" smtClean="0"/>
              <a:t>Социально-экономические</a:t>
            </a:r>
            <a:r>
              <a:rPr lang="ru-RU" sz="1800" dirty="0"/>
              <a:t> (низкий материальный уровень жизни, нерегулярные доходы, плохие жилищные условия, сверхвысокие доходы также являются фактором риска);</a:t>
            </a:r>
            <a:br>
              <a:rPr lang="ru-RU" sz="1800" dirty="0"/>
            </a:br>
            <a:r>
              <a:rPr lang="ru-RU" sz="1800" b="1" dirty="0"/>
              <a:t>Медико-социальные</a:t>
            </a:r>
            <a:r>
              <a:rPr lang="ru-RU" sz="1800" dirty="0"/>
              <a:t> (инвалидность или хронические заболевания членов семьи, вредные условия работы родителей – особенно матери, пренебрежение санитарно-гигиеническими нормами);</a:t>
            </a:r>
            <a:br>
              <a:rPr lang="ru-RU" sz="1800" dirty="0"/>
            </a:br>
            <a:r>
              <a:rPr lang="ru-RU" sz="1800" b="1" dirty="0"/>
              <a:t>Социально-демографические</a:t>
            </a:r>
            <a:r>
              <a:rPr lang="ru-RU" sz="1800" dirty="0"/>
              <a:t> (неполная, многодетная семья, семьи с повторными браками и сводными детьми, семьи с несовершеннолетними и престарелыми родителями);</a:t>
            </a:r>
            <a:br>
              <a:rPr lang="ru-RU" sz="1800" dirty="0"/>
            </a:br>
            <a:r>
              <a:rPr lang="ru-RU" sz="1800" b="1" dirty="0"/>
              <a:t>Социально-психологические</a:t>
            </a:r>
            <a:r>
              <a:rPr lang="ru-RU" sz="1800" dirty="0"/>
              <a:t> (семьи с эмоционально-конфликтными отношениями супругов, родителей и детей, деформированными ценностными ориентациями);</a:t>
            </a:r>
            <a:br>
              <a:rPr lang="ru-RU" sz="1800" dirty="0"/>
            </a:br>
            <a:r>
              <a:rPr lang="ru-RU" sz="1800" b="1" dirty="0"/>
              <a:t>Психолого-педагогические</a:t>
            </a:r>
            <a:r>
              <a:rPr lang="ru-RU" sz="1800" dirty="0"/>
              <a:t> (семьи с низким общеобразовательным уровнем, педагогически некомпетентные родители);</a:t>
            </a:r>
            <a:br>
              <a:rPr lang="ru-RU" sz="1800" dirty="0"/>
            </a:br>
            <a:r>
              <a:rPr lang="ru-RU" sz="1800" b="1" dirty="0"/>
              <a:t>Криминальные</a:t>
            </a:r>
            <a:r>
              <a:rPr lang="ru-RU" sz="1800" dirty="0"/>
              <a:t> (алкоголизм, наркомания, аморальный образ жизни, семейное насилие, наличие судимых членов семьи, разделяющих традиции и нормы преступной субкультуры).</a:t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5869006"/>
          </a:xfrm>
        </p:spPr>
        <p:txBody>
          <a:bodyPr>
            <a:normAutofit fontScale="90000"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Основные критерии при определении семьи, находящейся в социально опасном положении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неисполнение родителями своих обязанностей по жизнеобеспечению детей (отсутствие у детей необходимой одежды, регулярного питания, несоблюдение санитарно-гигиенических условий);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-отсутствие работы у родителей, нерешённые жилищные проблемы 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пьянство, употребление наркотических средств, аморальный образ жизни;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вовлечение детей в противоправные действия (распитие спиртных напитков, бродяжничество, попрошайничество и т.д.);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жестокое обращение с детьми со стороны родителей (нанесение физического, психического и морального ущерба ребенку);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отсутствие контроля за воспитанием и обучением детей 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семьи, в которых дети совершили правонарушение или преступление;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семьи, где родители ограничены в родительских правах;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6154758"/>
          </a:xfrm>
        </p:spPr>
        <p:txBody>
          <a:bodyPr>
            <a:normAutofit/>
          </a:bodyPr>
          <a:lstStyle/>
          <a:p>
            <a:pPr fontAlgn="base"/>
            <a:r>
              <a:rPr lang="ru-RU" sz="2000" b="1" dirty="0"/>
              <a:t>П</a:t>
            </a:r>
            <a:r>
              <a:rPr lang="ru-RU" sz="2000" b="1" u="sng" dirty="0"/>
              <a:t>ризнаки неблагополучия в семье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Ребенок </a:t>
            </a:r>
            <a:r>
              <a:rPr lang="ru-RU" sz="2000" dirty="0"/>
              <a:t>не ухожен, неопрятный, нет запасного белья, одет не по сезону и не по погоде,  неполадки в одежде и обуви: рваная, грязная, без пуговиц, не по размеру. На замечания воспитателей по поводу внешнего вида родители не реагируют.</a:t>
            </a:r>
            <a:br>
              <a:rPr lang="ru-RU" sz="2000" dirty="0"/>
            </a:br>
            <a:r>
              <a:rPr lang="ru-RU" sz="2000" dirty="0" smtClean="0"/>
              <a:t>- Родители</a:t>
            </a:r>
            <a:r>
              <a:rPr lang="ru-RU" sz="2000" dirty="0"/>
              <a:t>   злоупотребляют   алкоголем,   приходят  в детский сад в нетрезвом виде.</a:t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dirty="0" smtClean="0"/>
              <a:t>-Ребенок </a:t>
            </a:r>
            <a:r>
              <a:rPr lang="ru-RU" sz="2000" dirty="0"/>
              <a:t>приходит из дому со следами     побоев, и родители не    могут объяснить происхождение синяков и ссадин.</a:t>
            </a:r>
            <a:br>
              <a:rPr lang="ru-RU" sz="2000" dirty="0"/>
            </a:br>
            <a:r>
              <a:rPr lang="ru-RU" sz="2000" dirty="0" smtClean="0"/>
              <a:t>- Родители </a:t>
            </a:r>
            <a:r>
              <a:rPr lang="ru-RU" sz="2000" dirty="0"/>
              <a:t>неоднократно «забывали» забрать ребенка из детского сада.</a:t>
            </a:r>
            <a:br>
              <a:rPr lang="ru-RU" sz="2000" dirty="0"/>
            </a:br>
            <a:r>
              <a:rPr lang="ru-RU" sz="2000" dirty="0" smtClean="0"/>
              <a:t>- Родители </a:t>
            </a:r>
            <a:r>
              <a:rPr lang="ru-RU" sz="2000" dirty="0"/>
              <a:t>нигде не работают, не состоят на учете по безработице и не имеют постоянного источника дохода.</a:t>
            </a:r>
            <a:br>
              <a:rPr lang="ru-RU" sz="2000" dirty="0"/>
            </a:br>
            <a:r>
              <a:rPr lang="ru-RU" sz="2000" dirty="0" smtClean="0"/>
              <a:t>- Ребенок </a:t>
            </a:r>
            <a:r>
              <a:rPr lang="ru-RU" sz="2000" dirty="0"/>
              <a:t>постоянно проживает у бабушки, родители в детском саду не появляются.</a:t>
            </a:r>
            <a:br>
              <a:rPr lang="ru-RU" sz="2000" dirty="0"/>
            </a:br>
            <a:r>
              <a:rPr lang="ru-RU" sz="2000" dirty="0" smtClean="0"/>
              <a:t>- При </a:t>
            </a:r>
            <a:r>
              <a:rPr lang="ru-RU" sz="2000" dirty="0"/>
              <a:t>посещении семьи выясняется, что условия жизни ребенка не отвечают санитарным нормам, у ребенка нет игрушек и материалов для занятий.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</TotalTime>
  <Words>93</Words>
  <Application>Microsoft Office PowerPoint</Application>
  <PresentationFormat>Экран (4:3)</PresentationFormat>
  <Paragraphs>13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Муниципальное дошкольное образовательное учреждение  детский сад №6 «Колокольчик»   Информационно – обучающий семинар для педагогов  «Организации работы по раннему выявлению семейного неблагополучия и профилактике жестокого обращения с детьми в условиях режима ограничительных мер, введенных указом Губернатора Ивановской области от 17.03.2020г. № 23-уг «О введении на территории Ивановской области режима повышенной готовности»                                                                               Старший воспитатель высшей категории                                        Трапезина Елена Константиновна  2020</vt:lpstr>
      <vt:lpstr>Нормативно - правовая база по работе с семейным неблагополучием:  К основным международным документам, связанным с проблемами защиты прав детей, относятся:  Всеобщая декларация прав человека  Конвенция ООН о правах ребенка Конвенция о правах ребенка. Принята Генеральной Ассамблеей ООН 20 ноября 1989 Федеральный уровень: Конституция Российской Федерации Гражданский кодекс РФ №51-ФЗ(ч.1), №14 – ФЗ (ч.2) Семейный кодекс  Российской Федерации от 29 декабря 1995 г. N223-ФЗ (СК РФ) (с изменениями от 15 ноября 1997 г., 27 июня 1998 г., 2 января 2000 г., 22 августа, 28 декабря 2004 г., 3 июня, 18 декабря 2006 г.).  Федеральный закон "Об образовании в Российской Федерации" N 273-ФЗ от 29 декабря 2012 года с изменениями 2015-2016 года»  Федеральный закон от 24.07.1998 N 124-ФЗ (ред. от 02.12.2013) "Об основных гарантиях прав ребенка в Российской Федерации  Федеральный закон от 24.06.1999 №120-ФЗ "Об основах системы профилактики безнадзорности и правонарушений несовершеннолетних  Федеральный закон от 21 декабря 1996 г. N 159-ФЗ "О дополнительных гарантиях по социальной поддержке детей-сирот и детей, оставшихся без попечения родителей" (с изменениями от 8 февраля 1998 г., 7 августа 2000 г., 8 апреля 2002 г., 10 января 2003 г., 22 августа 2004 г.). Федеральный закон от16.04.2001 №44-ФЗ «О государственном банке данных о детях, оставшихся без попечения родителей» Указ Президента РФ от 01.06.2012 761 «О национальной стратегии действия в интересах детей на 2012-2017 годы»  Кодекс РФ «Об административных правонарушениях» </vt:lpstr>
      <vt:lpstr>Региональный уровень:  - Закон Ивановской области от 10.04.2012 №21-ОЗ «Об отдельных гарантиях прав ребенка в Ивановской области» - Закон Ивановской области от 09 января 2007 г. № 1-ОЗ «О комиссиях по делам несовершеннолетних и защите их прав в Ивановской области»  Муниципальный уровень:  - постановление администрации Пучежского муниципального района от 17.05.2019 №  243-п «Об утверждении положения о комиссии по делам несовершеннолетних и защите их прав Пучежского муниципального района Ивановской области» </vt:lpstr>
      <vt:lpstr>   «Ребёнку для полного и гармоничного развития его личности  необходимо расти  в семейном окружении,  атмосфере счастья, любви и понимания»                                                      (Конвенция о правах ребенка) </vt:lpstr>
      <vt:lpstr>Проблема:  Семейное неблагополучие приводит к жестокому обращению с детьми в семье. Большинство из тех, кто работает с детьми, пришли к выводу о том, что легче сделать все возможное, чтобы ребенок не попал “на улицу”, чем вернуть его “с улицы” к нормальной жизни. </vt:lpstr>
      <vt:lpstr>Слайд 6</vt:lpstr>
      <vt:lpstr>    Факторы социального риска в семье:  Социально-экономические (низкий материальный уровень жизни, нерегулярные доходы, плохие жилищные условия, сверхвысокие доходы также являются фактором риска); Медико-социальные (инвалидность или хронические заболевания членов семьи, вредные условия работы родителей – особенно матери, пренебрежение санитарно-гигиеническими нормами); Социально-демографические (неполная, многодетная семья, семьи с повторными браками и сводными детьми, семьи с несовершеннолетними и престарелыми родителями); Социально-психологические (семьи с эмоционально-конфликтными отношениями супругов, родителей и детей, деформированными ценностными ориентациями); Психолого-педагогические (семьи с низким общеобразовательным уровнем, педагогически некомпетентные родители); Криминальные (алкоголизм, наркомания, аморальный образ жизни, семейное насилие, наличие судимых членов семьи, разделяющих традиции и нормы преступной субкультуры). </vt:lpstr>
      <vt:lpstr>Основные критерии при определении семьи, находящейся в социально опасном положении:  - неисполнение родителями своих обязанностей по жизнеобеспечению детей (отсутствие у детей необходимой одежды, регулярного питания, несоблюдение санитарно-гигиенических условий); -отсутствие работы у родителей, нерешённые жилищные проблемы  и т.д: - пьянство, употребление наркотических средств, аморальный образ жизни; - вовлечение детей в противоправные действия (распитие спиртных напитков, бродяжничество, попрошайничество и т.д.); - жестокое обращение с детьми со стороны родителей (нанесение физического, психического и морального ущерба ребенку); - отсутствие контроля за воспитанием и обучением детей ; - семьи, в которых дети совершили правонарушение или преступление; - семьи, где родители ограничены в родительских правах; </vt:lpstr>
      <vt:lpstr>Признаки неблагополучия в семье - Ребенок не ухожен, неопрятный, нет запасного белья, одет не по сезону и не по погоде,  неполадки в одежде и обуви: рваная, грязная, без пуговиц, не по размеру. На замечания воспитателей по поводу внешнего вида родители не реагируют. - Родители   злоупотребляют   алкоголем,   приходят  в детский сад в нетрезвом виде.  -Ребенок приходит из дому со следами     побоев, и родители не    могут объяснить происхождение синяков и ссадин. - Родители неоднократно «забывали» забрать ребенка из детского сада. - Родители нигде не работают, не состоят на учете по безработице и не имеют постоянного источника дохода. - Ребенок постоянно проживает у бабушки, родители в детском саду не появляются. - При посещении семьи выясняется, что условия жизни ребенка не отвечают санитарным нормам, у ребенка нет игрушек и материалов для занятий.</vt:lpstr>
      <vt:lpstr>Внешние признаки и поведение ребенка , по которым можно выявить признаки семейного  неблагополучия    - утомленный, сонный вид; - санитарно-гигиеническую запущенность; - склонность к обморокам, головокружению вследствие постоянного недоедания (голод- фактор риска для подростка); - неумеренный аппетит; - задержка роста, отставание в речевом, моторном развитии; - привлечение внимания любым способом; - чрезмерная потребность в ласке; - проявление агрессии и импульсивности, которая сменяется апатией и подавленным состоянием; - проблемы во взаимоотношениях со сверстниками; - трудности в обучении.  -  боязливости ребенка, в выраженном страхе взрослых, в проявлении тревоги в форме тиков, сосании пальца, раскачивания, в боязни идти домой,  - жестокое обращение с животными, -  стремление скрыть причину травм.  </vt:lpstr>
      <vt:lpstr>Особенности  поведения родителей по которым можно  определить, есть ли в семье действия жестокого обращения с детьми:   - в беседе о ребенке родители проявляют настороженность или безразличие; -  в беседах  по поводу поведения сына (дочери) в детском саду,  реагируют холодно   либо очень бурно и эмоционально; -  не дают согласие  на осмотр ребенка в образовательном учреждении; - необъяснимая отсрочка в обращении родителя и ребенка за медицинской помощью; - противоречия в беседе о ребенке, семье, увлечениях ребенка, совместном времяпрепровождении; - объяснения о состоянии ребенка не совместимы с имеющимися проблемами, физическими травмами; -  обвиняют  в полученных повреждениях самого ребенка. - нежелание утешить ребенка, который действительно в этом нуждается; - оскорбление, брань, обвинение или публичное унижение ребенка; - постоянное чрезмерное критичное отношение к нему; - негативная характеристика ребенка; - отождествление его с ненавистным или нелюбимым родственником; - перекладывание на него ответственности за свои неудачи; - открытое признание в нелюбви или ненависти к ребенку.   </vt:lpstr>
      <vt:lpstr>Источники и способы получения информации о неблагополучия в семье являются:    - обращения граждан; - заявления родственников; - обращения несовершеннолетних; - беседа воспитателя с соседями семьи; - информации должностных лиц; - результаты проведения рейдов; - результаты рассмотрения материалов на заседании комиссии по делам несовершеннолетних. </vt:lpstr>
      <vt:lpstr>Действия воспитателя в дистанционном режиме  по работе с неблагополучными семьями:   - обязательная регистрация родителей в блоге; - просмотр периодичности выхода родителей из неблагополучных семей в блог; - привлечение детей и родителей к онлайн – конкурсам с размещением в блогах результатов работ детей, т.е. действует «обратная связь»; - привлечение детей и родителей к онлайн – конкурсам: чтецов, рисунков  и т.д., чтобы педагог видел ребенка; - анкетирования родителей по вопросам воспитания и развития ребенка, - периодические звонки в семьи  по телефону и онлайн – звонки в соцсетях  - общение с родственниками неблагополучных семей  в соцсетях - опрос  соседей семьи. - Какие формы работы Вы можете предложить?  (ответы воспитателей)     </vt:lpstr>
      <vt:lpstr>Слайд 14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 – обучающий семинар для педагогов «Организации работы по раннему выявлению семейного неблагополучия и профилактике жестокого обращения с детьми в условиях режима ограничительных мер, введенных указом Губернатора Ивановской области от 17.03.2020г. № 23-уг «О введении на территории Ивановской области режима повышенной готовности»</dc:title>
  <dc:creator>1</dc:creator>
  <cp:lastModifiedBy>USER</cp:lastModifiedBy>
  <cp:revision>11</cp:revision>
  <dcterms:created xsi:type="dcterms:W3CDTF">2020-11-09T17:29:33Z</dcterms:created>
  <dcterms:modified xsi:type="dcterms:W3CDTF">2020-11-11T09:56:42Z</dcterms:modified>
</cp:coreProperties>
</file>