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notesSlides/notesSlide46.xml" ContentType="application/vnd.openxmlformats-officedocument.presentationml.notesSlide+xml"/>
  <Override PartName="/ppt/notesSlides/_rels/notesSlide46.xml.rels" ContentType="application/vnd.openxmlformats-package.relationships+xml"/>
  <Override PartName="/ppt/diagrams/data1.xml" ContentType="application/vnd.openxmlformats-officedocument.drawingml.diagramData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media/image28.jpeg" ContentType="image/jpeg"/>
  <Override PartName="/ppt/media/image1.png" ContentType="image/png"/>
  <Override PartName="/ppt/media/image23.jpeg" ContentType="image/jpeg"/>
  <Override PartName="/ppt/media/image8.png" ContentType="image/png"/>
  <Override PartName="/ppt/media/image38.png" ContentType="image/png"/>
  <Override PartName="/ppt/media/image2.jpeg" ContentType="image/jpeg"/>
  <Override PartName="/ppt/media/image12.gif" ContentType="image/gif"/>
  <Override PartName="/ppt/media/image3.jpeg" ContentType="image/jpeg"/>
  <Override PartName="/ppt/media/image4.jpeg" ContentType="image/jpeg"/>
  <Override PartName="/ppt/media/media35.wav" ContentType="audio/x-wav"/>
  <Override PartName="/ppt/media/image7.png" ContentType="image/png"/>
  <Override PartName="/ppt/media/image5.jpeg" ContentType="image/jpeg"/>
  <Override PartName="/ppt/media/image9.gif" ContentType="image/gif"/>
  <Override PartName="/ppt/media/image6.png" ContentType="image/png"/>
  <Override PartName="/ppt/media/image10.gif" ContentType="image/gif"/>
  <Override PartName="/ppt/media/image11.gif" ContentType="image/gif"/>
  <Override PartName="/ppt/media/image13.gif" ContentType="image/gif"/>
  <Override PartName="/ppt/media/image14.gif" ContentType="image/gif"/>
  <Override PartName="/ppt/media/image15.gif" ContentType="image/gif"/>
  <Override PartName="/ppt/media/image33.jpeg" ContentType="image/jpeg"/>
  <Override PartName="/ppt/media/image16.gif" ContentType="image/gif"/>
  <Override PartName="/ppt/media/image17.gif" ContentType="image/gif"/>
  <Override PartName="/ppt/media/image18.png" ContentType="image/png"/>
  <Override PartName="/ppt/media/image19.png" ContentType="image/png"/>
  <Override PartName="/ppt/media/image20.gif" ContentType="image/gif"/>
  <Override PartName="/ppt/media/image21.png" ContentType="image/png"/>
  <Override PartName="/ppt/media/image22.jpeg" ContentType="image/jpeg"/>
  <Override PartName="/ppt/media/image24.jpeg" ContentType="image/jpeg"/>
  <Override PartName="/ppt/media/image25.png" ContentType="image/png"/>
  <Override PartName="/ppt/media/image26.png" ContentType="image/png"/>
  <Override PartName="/ppt/media/image27.png" ContentType="image/pn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4.png" ContentType="image/png"/>
  <Override PartName="/ppt/media/image36.png" ContentType="image/png"/>
  <Override PartName="/ppt/media/image37.png" ContentType="image/png"/>
  <Override PartName="/ppt/media/image39.jpeg" ContentType="image/jpeg"/>
  <Override PartName="/ppt/media/image40.png" ContentType="image/png"/>
  <Override PartName="/ppt/media/image41.png" ContentType="image/pn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<Relationship Id="rId48" Type="http://schemas.openxmlformats.org/officeDocument/2006/relationships/slide" Target="slides/slide39.xml"/><Relationship Id="rId49" Type="http://schemas.openxmlformats.org/officeDocument/2006/relationships/slide" Target="slides/slide40.xml"/><Relationship Id="rId50" Type="http://schemas.openxmlformats.org/officeDocument/2006/relationships/slide" Target="slides/slide41.xml"/><Relationship Id="rId51" Type="http://schemas.openxmlformats.org/officeDocument/2006/relationships/slide" Target="slides/slide42.xml"/><Relationship Id="rId52" Type="http://schemas.openxmlformats.org/officeDocument/2006/relationships/slide" Target="slides/slide43.xml"/><Relationship Id="rId53" Type="http://schemas.openxmlformats.org/officeDocument/2006/relationships/slide" Target="slides/slide44.xml"/><Relationship Id="rId54" Type="http://schemas.openxmlformats.org/officeDocument/2006/relationships/slide" Target="slides/slide45.xml"/><Relationship Id="rId55" Type="http://schemas.openxmlformats.org/officeDocument/2006/relationships/slide" Target="slides/slide46.xml"/><Relationship Id="rId56" Type="http://schemas.openxmlformats.org/officeDocument/2006/relationships/slide" Target="slides/slide47.xml"/><Relationship Id="rId57" Type="http://schemas.openxmlformats.org/officeDocument/2006/relationships/slide" Target="slides/slide48.xml"/><Relationship Id="rId58" Type="http://schemas.openxmlformats.org/officeDocument/2006/relationships/slide" Target="slides/slide49.xml"/><Relationship Id="rId59" Type="http://schemas.openxmlformats.org/officeDocument/2006/relationships/slide" Target="slides/slide50.xml"/><Relationship Id="rId60" Type="http://schemas.openxmlformats.org/officeDocument/2006/relationships/slide" Target="slides/slide51.xml"/><Relationship Id="rId61" Type="http://schemas.openxmlformats.org/officeDocument/2006/relationships/slide" Target="slides/slide52.xml"/><Relationship Id="rId62" Type="http://schemas.openxmlformats.org/officeDocument/2006/relationships/slide" Target="slides/slide53.xml"/><Relationship Id="rId63" Type="http://schemas.openxmlformats.org/officeDocument/2006/relationships/slide" Target="slides/slide54.xml"/><Relationship Id="rId64" Type="http://schemas.openxmlformats.org/officeDocument/2006/relationships/slide" Target="slides/slide55.xml"/><Relationship Id="rId65" Type="http://schemas.openxmlformats.org/officeDocument/2006/relationships/slide" Target="slides/slide56.xml"/><Relationship Id="rId66" Type="http://schemas.openxmlformats.org/officeDocument/2006/relationships/slide" Target="slides/slide57.xml"/><Relationship Id="rId67" Type="http://schemas.openxmlformats.org/officeDocument/2006/relationships/slide" Target="slides/slide58.xml"/><Relationship Id="rId68" Type="http://schemas.openxmlformats.org/officeDocument/2006/relationships/slide" Target="slides/slide59.xml"/><Relationship Id="rId69" Type="http://schemas.openxmlformats.org/officeDocument/2006/relationships/slide" Target="slides/slide60.xml"/><Relationship Id="rId70" Type="http://schemas.openxmlformats.org/officeDocument/2006/relationships/slide" Target="slides/slide61.xml"/><Relationship Id="rId71" Type="http://schemas.openxmlformats.org/officeDocument/2006/relationships/slide" Target="slides/slide62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0FC779-9A72-4EF1-9E4D-5B9D30292189}" type="doc">
      <dgm:prSet loTypeId="urn:microsoft.com/office/officeart/2005/8/layout/process4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539540A-B7B1-4773-A11D-C51A307DF93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ТЕЗИС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(УТВЕРЖДЕНИЕ, КОТОРОЕ НУЖНО ДОКАЗАТЬ)</a:t>
          </a:r>
          <a:endParaRPr lang="ru-RU" sz="3200" dirty="0"/>
        </a:p>
      </dgm:t>
    </dgm:pt>
    <dgm:pt modelId="{B9D561C3-929F-4F90-B783-DE9FB042D240}" type="parTrans" cxnId="{81B79D0D-EA3E-4055-8202-D4C63E976AC4}">
      <dgm:prSet/>
      <dgm:spPr/>
      <dgm:t>
        <a:bodyPr/>
        <a:lstStyle/>
        <a:p>
          <a:endParaRPr lang="ru-RU"/>
        </a:p>
      </dgm:t>
    </dgm:pt>
    <dgm:pt modelId="{A5473C8C-CCCE-42E9-97F8-B95279620566}" type="sibTrans" cxnId="{81B79D0D-EA3E-4055-8202-D4C63E976AC4}">
      <dgm:prSet/>
      <dgm:spPr/>
      <dgm:t>
        <a:bodyPr/>
        <a:lstStyle/>
        <a:p>
          <a:endParaRPr lang="ru-RU"/>
        </a:p>
      </dgm:t>
    </dgm:pt>
    <dgm:pt modelId="{8581F0F7-D8FC-438B-915E-E6B7F859CEF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АРГУМЕНТЫ И  ПРИМЕРЫ (ОБОСНОВАНИЕ ВЫСКАЗАННОЙ МЫСЛИ) </a:t>
          </a:r>
          <a:endParaRPr lang="ru-RU" sz="3200" b="1" dirty="0"/>
        </a:p>
      </dgm:t>
    </dgm:pt>
    <dgm:pt modelId="{4DFF377C-384A-4A60-BCF4-38D1401BB8AC}" type="parTrans" cxnId="{8EFC80E7-76C1-4E7A-A193-FDF5F8B96821}">
      <dgm:prSet/>
      <dgm:spPr/>
      <dgm:t>
        <a:bodyPr/>
        <a:lstStyle/>
        <a:p>
          <a:endParaRPr lang="ru-RU"/>
        </a:p>
      </dgm:t>
    </dgm:pt>
    <dgm:pt modelId="{7CEC984A-BCED-466E-B096-2B77BC7EE7DA}" type="sibTrans" cxnId="{8EFC80E7-76C1-4E7A-A193-FDF5F8B96821}">
      <dgm:prSet/>
      <dgm:spPr/>
      <dgm:t>
        <a:bodyPr/>
        <a:lstStyle/>
        <a:p>
          <a:endParaRPr lang="ru-RU"/>
        </a:p>
      </dgm:t>
    </dgm:pt>
    <dgm:pt modelId="{952945E7-1555-400C-A6B0-C0FCA5F1A692}">
      <dgm:prSet phldrT="[Текст]" custT="1"/>
      <dgm:spPr/>
      <dgm:t>
        <a:bodyPr/>
        <a:lstStyle/>
        <a:p>
          <a:r>
            <a:rPr lang="ru-RU" sz="3200" b="1" dirty="0" smtClean="0"/>
            <a:t>ВЫВОД</a:t>
          </a:r>
          <a:endParaRPr lang="ru-RU" sz="3200" b="1" dirty="0"/>
        </a:p>
      </dgm:t>
    </dgm:pt>
    <dgm:pt modelId="{44F92D65-20B9-4F48-90EC-9913DBD8CB53}" type="parTrans" cxnId="{3A5FA144-43B1-477E-B27C-49B21D277669}">
      <dgm:prSet/>
      <dgm:spPr/>
      <dgm:t>
        <a:bodyPr/>
        <a:lstStyle/>
        <a:p>
          <a:endParaRPr lang="ru-RU"/>
        </a:p>
      </dgm:t>
    </dgm:pt>
    <dgm:pt modelId="{A393A1F7-EA67-437B-A19D-F678F1949EE7}" type="sibTrans" cxnId="{3A5FA144-43B1-477E-B27C-49B21D277669}">
      <dgm:prSet/>
      <dgm:spPr/>
      <dgm:t>
        <a:bodyPr/>
        <a:lstStyle/>
        <a:p>
          <a:endParaRPr lang="ru-RU"/>
        </a:p>
      </dgm:t>
    </dgm:pt>
    <dgm:pt modelId="{3D2F9D5C-1E9B-4268-8647-CB543ADCCD45}" type="pres">
      <dgm:prSet presAssocID="{420FC779-9A72-4EF1-9E4D-5B9D302921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D8E43C-DDDD-4AC8-B1CE-671B30A5B9E2}" type="pres">
      <dgm:prSet presAssocID="{952945E7-1555-400C-A6B0-C0FCA5F1A692}" presName="boxAndChildren" presStyleCnt="0"/>
      <dgm:spPr/>
    </dgm:pt>
    <dgm:pt modelId="{F77D24E7-A72C-4AA6-96AF-564D41C4E3CA}" type="pres">
      <dgm:prSet presAssocID="{952945E7-1555-400C-A6B0-C0FCA5F1A692}" presName="parentTextBox" presStyleLbl="node1" presStyleIdx="0" presStyleCnt="3" custScaleY="72013"/>
      <dgm:spPr/>
      <dgm:t>
        <a:bodyPr/>
        <a:lstStyle/>
        <a:p>
          <a:endParaRPr lang="ru-RU"/>
        </a:p>
      </dgm:t>
    </dgm:pt>
    <dgm:pt modelId="{1A4F62FD-C880-4005-AD64-1BA42DE015B1}" type="pres">
      <dgm:prSet presAssocID="{7CEC984A-BCED-466E-B096-2B77BC7EE7DA}" presName="sp" presStyleCnt="0"/>
      <dgm:spPr/>
    </dgm:pt>
    <dgm:pt modelId="{0C1271A6-3810-4FF6-8B10-DA9DAF129BB1}" type="pres">
      <dgm:prSet presAssocID="{8581F0F7-D8FC-438B-915E-E6B7F859CEF6}" presName="arrowAndChildren" presStyleCnt="0"/>
      <dgm:spPr/>
    </dgm:pt>
    <dgm:pt modelId="{B700E12A-3463-4D85-926C-D3B5B93EBD71}" type="pres">
      <dgm:prSet presAssocID="{8581F0F7-D8FC-438B-915E-E6B7F859CEF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47A3D358-AEEC-41F7-89C9-7CB105B64C63}" type="pres">
      <dgm:prSet presAssocID="{A5473C8C-CCCE-42E9-97F8-B95279620566}" presName="sp" presStyleCnt="0"/>
      <dgm:spPr/>
    </dgm:pt>
    <dgm:pt modelId="{879A3568-B748-4676-8498-7DDF14003CA7}" type="pres">
      <dgm:prSet presAssocID="{D539540A-B7B1-4773-A11D-C51A307DF934}" presName="arrowAndChildren" presStyleCnt="0"/>
      <dgm:spPr/>
    </dgm:pt>
    <dgm:pt modelId="{B16E903B-6153-4A2A-8E71-C3411F072CA7}" type="pres">
      <dgm:prSet presAssocID="{D539540A-B7B1-4773-A11D-C51A307DF934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9F688D1D-0E95-4648-84A7-9967C3410813}" type="presOf" srcId="{420FC779-9A72-4EF1-9E4D-5B9D30292189}" destId="{3D2F9D5C-1E9B-4268-8647-CB543ADCCD45}" srcOrd="0" destOrd="0" presId="urn:microsoft.com/office/officeart/2005/8/layout/process4"/>
    <dgm:cxn modelId="{8EFC80E7-76C1-4E7A-A193-FDF5F8B96821}" srcId="{420FC779-9A72-4EF1-9E4D-5B9D30292189}" destId="{8581F0F7-D8FC-438B-915E-E6B7F859CEF6}" srcOrd="1" destOrd="0" parTransId="{4DFF377C-384A-4A60-BCF4-38D1401BB8AC}" sibTransId="{7CEC984A-BCED-466E-B096-2B77BC7EE7DA}"/>
    <dgm:cxn modelId="{81B79D0D-EA3E-4055-8202-D4C63E976AC4}" srcId="{420FC779-9A72-4EF1-9E4D-5B9D30292189}" destId="{D539540A-B7B1-4773-A11D-C51A307DF934}" srcOrd="0" destOrd="0" parTransId="{B9D561C3-929F-4F90-B783-DE9FB042D240}" sibTransId="{A5473C8C-CCCE-42E9-97F8-B95279620566}"/>
    <dgm:cxn modelId="{304BE490-8EA8-4DFA-935A-47578120B2B9}" type="presOf" srcId="{8581F0F7-D8FC-438B-915E-E6B7F859CEF6}" destId="{B700E12A-3463-4D85-926C-D3B5B93EBD71}" srcOrd="0" destOrd="0" presId="urn:microsoft.com/office/officeart/2005/8/layout/process4"/>
    <dgm:cxn modelId="{3A5FA144-43B1-477E-B27C-49B21D277669}" srcId="{420FC779-9A72-4EF1-9E4D-5B9D30292189}" destId="{952945E7-1555-400C-A6B0-C0FCA5F1A692}" srcOrd="2" destOrd="0" parTransId="{44F92D65-20B9-4F48-90EC-9913DBD8CB53}" sibTransId="{A393A1F7-EA67-437B-A19D-F678F1949EE7}"/>
    <dgm:cxn modelId="{190F095B-B9D9-4828-8E59-0E5A1849E648}" type="presOf" srcId="{D539540A-B7B1-4773-A11D-C51A307DF934}" destId="{B16E903B-6153-4A2A-8E71-C3411F072CA7}" srcOrd="0" destOrd="0" presId="urn:microsoft.com/office/officeart/2005/8/layout/process4"/>
    <dgm:cxn modelId="{F02BBCA6-D925-4C35-906A-2E91B1B5E346}" type="presOf" srcId="{952945E7-1555-400C-A6B0-C0FCA5F1A692}" destId="{F77D24E7-A72C-4AA6-96AF-564D41C4E3CA}" srcOrd="0" destOrd="0" presId="urn:microsoft.com/office/officeart/2005/8/layout/process4"/>
    <dgm:cxn modelId="{DD768D1B-9FBB-4920-90B8-997E5ACCF061}" type="presParOf" srcId="{3D2F9D5C-1E9B-4268-8647-CB543ADCCD45}" destId="{ECD8E43C-DDDD-4AC8-B1CE-671B30A5B9E2}" srcOrd="0" destOrd="0" presId="urn:microsoft.com/office/officeart/2005/8/layout/process4"/>
    <dgm:cxn modelId="{F47D24AE-B351-43E1-B99B-D4E4A09CE5E1}" type="presParOf" srcId="{ECD8E43C-DDDD-4AC8-B1CE-671B30A5B9E2}" destId="{F77D24E7-A72C-4AA6-96AF-564D41C4E3CA}" srcOrd="0" destOrd="0" presId="urn:microsoft.com/office/officeart/2005/8/layout/process4"/>
    <dgm:cxn modelId="{9E253656-D555-48D1-A759-024DAAE829CA}" type="presParOf" srcId="{3D2F9D5C-1E9B-4268-8647-CB543ADCCD45}" destId="{1A4F62FD-C880-4005-AD64-1BA42DE015B1}" srcOrd="1" destOrd="0" presId="urn:microsoft.com/office/officeart/2005/8/layout/process4"/>
    <dgm:cxn modelId="{4004B512-19D9-40BD-A465-7E1159BDA9F0}" type="presParOf" srcId="{3D2F9D5C-1E9B-4268-8647-CB543ADCCD45}" destId="{0C1271A6-3810-4FF6-8B10-DA9DAF129BB1}" srcOrd="2" destOrd="0" presId="urn:microsoft.com/office/officeart/2005/8/layout/process4"/>
    <dgm:cxn modelId="{F81C3309-AE42-4E00-9148-E838084E113E}" type="presParOf" srcId="{0C1271A6-3810-4FF6-8B10-DA9DAF129BB1}" destId="{B700E12A-3463-4D85-926C-D3B5B93EBD71}" srcOrd="0" destOrd="0" presId="urn:microsoft.com/office/officeart/2005/8/layout/process4"/>
    <dgm:cxn modelId="{A5B600D9-3CB1-4F48-8404-CC2FCF645954}" type="presParOf" srcId="{3D2F9D5C-1E9B-4268-8647-CB543ADCCD45}" destId="{47A3D358-AEEC-41F7-89C9-7CB105B64C63}" srcOrd="3" destOrd="0" presId="urn:microsoft.com/office/officeart/2005/8/layout/process4"/>
    <dgm:cxn modelId="{3E98037C-626E-4B03-8EF0-FBCDB4ECBC84}" type="presParOf" srcId="{3D2F9D5C-1E9B-4268-8647-CB543ADCCD45}" destId="{879A3568-B748-4676-8498-7DDF14003CA7}" srcOrd="4" destOrd="0" presId="urn:microsoft.com/office/officeart/2005/8/layout/process4"/>
    <dgm:cxn modelId="{025A2992-B1A2-4BFE-8D13-C8425A397209}" type="presParOf" srcId="{879A3568-B748-4676-8498-7DDF14003CA7}" destId="{B16E903B-6153-4A2A-8E71-C3411F072CA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4000" spc="-1" strike="noStrike">
                <a:solidFill>
                  <a:srgbClr val="ffffff"/>
                </a:solidFill>
                <a:latin typeface="Arial"/>
              </a:rPr>
              <a:t>Для перемещения страницы щёлкните мышью</a:t>
            </a: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9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9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26CCDF7F-6E24-4C6E-982A-2E5AFC8998B2}" type="slidenum">
              <a:rPr b="0" lang="ru-RU" sz="1400" spc="-1" strike="noStrike">
                <a:latin typeface="Times New Roman"/>
              </a:rPr>
              <a:t>1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C9C9653-AE31-43BF-9C95-3A7BBEDCC104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562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63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А это значит: если ты захочешь узнать о происхождении деепричастия, разбери его по составу –и сразу поймёшь, что оно как-то связано с причастием. 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-не как-то, а напрямую….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8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21EAB650-B6C2-4534-975F-BAE50AF09B56}" type="slidenum">
              <a:rPr b="0" lang="ru-RU" sz="1400" spc="-1" strike="noStrike">
                <a:solidFill>
                  <a:srgbClr val="ffffff"/>
                </a:solidFill>
                <a:latin typeface="Arial"/>
              </a:rPr>
              <a:t>1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4000" spc="-1" strike="noStrike">
                <a:solidFill>
                  <a:srgbClr val="ffffff"/>
                </a:solidFill>
                <a:latin typeface="Arial"/>
              </a:rPr>
              <a:t>Для правки текста заглавия щёлкните мышью</a:t>
            </a: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Второй уровень структуры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Третий уровень структуры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8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99"/>
                </a:solidFill>
                <a:latin typeface="Arial"/>
              </a:rPr>
              <a:t>Образец заголовка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311D64F1-C3BA-4A9A-96D5-29DAB4C01E90}" type="slidenum">
              <a:rPr b="0" lang="ru-RU" sz="1400" spc="-1" strike="noStrike">
                <a:solidFill>
                  <a:srgbClr val="ffffff"/>
                </a:solidFill>
                <a:latin typeface="Arial"/>
              </a:rPr>
              <a:t>1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Второй уровень структуры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Третий уровень структуры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8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99"/>
                </a:solidFill>
                <a:latin typeface="Arial"/>
              </a:rPr>
              <a:t>Образец заголовка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8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Образец текста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Второй уровень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Третий уровень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Четвертый уровень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tarSymbol"/>
              <a:buChar char="»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Пятый уровень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218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Образец текста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Второй уровень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Третий уровень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Четвертый уровень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tarSymbol"/>
              <a:buChar char="»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Пятый уровень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7200" y="3938760"/>
            <a:ext cx="4038120" cy="21873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Образец текста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Второй уровень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Третий уровень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Четвертый уровень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tarSymbol"/>
              <a:buChar char="»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Пятый уровень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648320" y="3938760"/>
            <a:ext cx="4038120" cy="21873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Образец текста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Второй уровень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Третий уровень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Четвертый уровень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tarSymbol"/>
              <a:buChar char="»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Пятый уровень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9" name="PlaceHolder 8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1B01E1C7-8D5A-4749-BC53-26D0EDA5ED0A}" type="slidenum">
              <a:rPr b="0" lang="ru-RU" sz="1400" spc="-1" strike="noStrike">
                <a:solidFill>
                  <a:srgbClr val="ffffff"/>
                </a:solidFill>
                <a:latin typeface="Arial"/>
              </a:rPr>
              <a:t>1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8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99"/>
                </a:solidFill>
                <a:latin typeface="Arial"/>
              </a:rPr>
              <a:t>Образец заголовка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Образец текста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Второй уровень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Третий уровень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Четвертый уровень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tarSymbol"/>
              <a:buChar char="»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Пятый уровень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5BF9584C-5044-490B-8E9F-0AAB6031C0D9}" type="slidenum">
              <a:rPr b="0" lang="ru-RU" sz="1400" spc="-1" strike="noStrike">
                <a:solidFill>
                  <a:srgbClr val="ffffff"/>
                </a:solidFill>
                <a:latin typeface="Arial"/>
              </a:rPr>
              <a:t>1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8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99"/>
                </a:solidFill>
                <a:latin typeface="Arial"/>
              </a:rPr>
              <a:t>Образец заголовка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000" spc="-1" strike="noStrike">
                <a:solidFill>
                  <a:srgbClr val="ffffff"/>
                </a:solidFill>
                <a:latin typeface="Arial"/>
              </a:rPr>
              <a:t>Для правки структуры щёлкните мышью</a:t>
            </a: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4000" spc="-1" strike="noStrike">
                <a:solidFill>
                  <a:srgbClr val="ffffff"/>
                </a:solidFill>
                <a:latin typeface="Arial"/>
              </a:rPr>
              <a:t>Второй уровень структуры</a:t>
            </a: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000" spc="-1" strike="noStrike">
                <a:solidFill>
                  <a:srgbClr val="ffffff"/>
                </a:solidFill>
                <a:latin typeface="Arial"/>
              </a:rPr>
              <a:t>Третий уровень структуры</a:t>
            </a: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4000" spc="-1" strike="noStrike">
                <a:solidFill>
                  <a:srgbClr val="ffffff"/>
                </a:solidFill>
                <a:latin typeface="Arial"/>
              </a:rPr>
              <a:t>Четвёртый уровень структуры</a:t>
            </a: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000" spc="-1" strike="noStrike">
                <a:solidFill>
                  <a:srgbClr val="ffffff"/>
                </a:solidFill>
                <a:latin typeface="Arial"/>
              </a:rPr>
              <a:t>Пятый уровень структуры</a:t>
            </a: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000" spc="-1" strike="noStrike">
                <a:solidFill>
                  <a:srgbClr val="ffffff"/>
                </a:solidFill>
                <a:latin typeface="Arial"/>
              </a:rPr>
              <a:t>Шестой уровень структуры</a:t>
            </a: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000" spc="-1" strike="noStrike">
                <a:solidFill>
                  <a:srgbClr val="ffffff"/>
                </a:solidFill>
                <a:latin typeface="Arial"/>
              </a:rPr>
              <a:t>Седьмой уровень структуры</a:t>
            </a: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925AAD73-4627-4FAA-B240-C47127F7C3FB}" type="slidenum">
              <a:rPr b="0" lang="ru-RU" sz="1400" spc="-1" strike="noStrike">
                <a:solidFill>
                  <a:srgbClr val="ffffff"/>
                </a:solidFill>
                <a:latin typeface="Arial"/>
              </a:rPr>
              <a:t>1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8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99"/>
                </a:solidFill>
                <a:latin typeface="Arial"/>
              </a:rPr>
              <a:t>Образец заголовка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0C6725ED-427E-4055-9914-D9365CA6ACC6}" type="slidenum">
              <a:rPr b="0" lang="ru-RU" sz="1400" spc="-1" strike="noStrike">
                <a:solidFill>
                  <a:srgbClr val="ffffff"/>
                </a:solidFill>
                <a:latin typeface="Arial"/>
              </a:rPr>
              <a:t>1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Второй уровень структуры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Третий уровень структуры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8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99"/>
                </a:solidFill>
                <a:latin typeface="Arial"/>
              </a:rPr>
              <a:t>Образец заголовка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8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Образец текста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Второй уровень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Третий уровень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Четвертый уровень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tarSymbol"/>
              <a:buChar char="»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Пятый уровень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457200" y="3938760"/>
            <a:ext cx="8229240" cy="21873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Образец текста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Второй уровень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Третий уровень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Четвертый уровень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tarSymbol"/>
              <a:buChar char="»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Пятый уровень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53" name="PlaceHolder 5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54" name="PlaceHolder 6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EA75C791-EAEA-442D-8EF0-3CBF19A19D90}" type="slidenum">
              <a:rPr b="0" lang="ru-RU" sz="1400" spc="-1" strike="noStrike">
                <a:solidFill>
                  <a:srgbClr val="ffffff"/>
                </a:solidFill>
                <a:latin typeface="Arial"/>
              </a:rPr>
              <a:t>1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#action?jump=lastslide" TargetMode="External"/><Relationship Id="rId2" Type="http://schemas.openxmlformats.org/officeDocument/2006/relationships/slideLayout" Target="../slideLayouts/slideLayout1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image" Target="../media/image10.gif"/><Relationship Id="rId3" Type="http://schemas.openxmlformats.org/officeDocument/2006/relationships/image" Target="../media/image11.gif"/><Relationship Id="rId4" Type="http://schemas.openxmlformats.org/officeDocument/2006/relationships/image" Target="../media/image12.gif"/><Relationship Id="rId5" Type="http://schemas.openxmlformats.org/officeDocument/2006/relationships/image" Target="../media/image13.gif"/><Relationship Id="rId6" Type="http://schemas.openxmlformats.org/officeDocument/2006/relationships/image" Target="../media/image14.gif"/><Relationship Id="rId7" Type="http://schemas.openxmlformats.org/officeDocument/2006/relationships/image" Target="../media/image15.gif"/><Relationship Id="rId8" Type="http://schemas.openxmlformats.org/officeDocument/2006/relationships/image" Target="../media/image16.gif"/><Relationship Id="rId9" Type="http://schemas.openxmlformats.org/officeDocument/2006/relationships/image" Target="../media/image17.gif"/><Relationship Id="rId10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gif"/><Relationship Id="rId4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slideLayout" Target="../slideLayouts/slideLayout3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62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7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png"/><Relationship Id="rId3" Type="http://schemas.openxmlformats.org/officeDocument/2006/relationships/audio" Target="../media/media35.wav"/><Relationship Id="rId4" Type="http://schemas.microsoft.com/office/2007/relationships/media" Target="../media/media35.wav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slideLayout" Target="../slideLayouts/slideLayout17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jpeg"/><Relationship Id="rId3" Type="http://schemas.openxmlformats.org/officeDocument/2006/relationships/image" Target="../media/image40.png"/><Relationship Id="rId4" Type="http://schemas.openxmlformats.org/officeDocument/2006/relationships/slideLayout" Target="../slideLayouts/slideLayout17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FALLING_LEAVES_WM.WMV" descr=""/>
          <p:cNvPicPr/>
          <p:nvPr/>
        </p:nvPicPr>
        <p:blipFill>
          <a:blip r:embed="rId1">
            <a:lum bright="6000"/>
          </a:blip>
          <a:stretch/>
        </p:blipFill>
        <p:spPr>
          <a:xfrm>
            <a:off x="324000" y="260280"/>
            <a:ext cx="8640360" cy="6337080"/>
          </a:xfrm>
          <a:prstGeom prst="rect">
            <a:avLst/>
          </a:prstGeom>
          <a:ln>
            <a:noFill/>
          </a:ln>
        </p:spPr>
      </p:pic>
      <p:sp>
        <p:nvSpPr>
          <p:cNvPr id="298" name="TextShape 1"/>
          <p:cNvSpPr txBox="1"/>
          <p:nvPr/>
        </p:nvSpPr>
        <p:spPr>
          <a:xfrm>
            <a:off x="395280" y="274680"/>
            <a:ext cx="8497440" cy="59623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5a58"/>
                </a:solidFill>
                <a:latin typeface="Arial"/>
              </a:rPr>
              <a:t>АКТИВИЗАЦИЯ ПОЗНАВАТЕЛЬНОЙ ДЕЯТЕЛЬНОСТИ НА УРОКАХ РУССКОГО ЯЗЫКА И ЛИТЕРАТУРЫ</a:t>
            </a:r>
            <a:br/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6" dur="9509" fill="hold"/>
                                        <p:tgtEl>
                                          <p:spTgt spid="2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7" restart="whenNotActive" nodeType="interactiveSeq" fill="hold">
                <p:childTnLst>
                  <p:par>
                    <p:cTn id="8" fill="hold"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Shape 1"/>
          <p:cNvSpPr txBox="1"/>
          <p:nvPr/>
        </p:nvSpPr>
        <p:spPr>
          <a:xfrm>
            <a:off x="0" y="914400"/>
            <a:ext cx="8229240" cy="59432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90000"/>
              </a:lnSpc>
              <a:spcBef>
                <a:spcPts val="641"/>
              </a:spcBef>
            </a:pPr>
            <a:r>
              <a:rPr b="1" i="1" lang="ru-RU" sz="3200" spc="-1" strike="noStrike">
                <a:solidFill>
                  <a:srgbClr val="006600"/>
                </a:solidFill>
                <a:latin typeface="Arial"/>
              </a:rPr>
              <a:t>Найдите неполные предложения и восстановите пропущенные члены.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64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И Таня входит в дом пустой, где жил недавно наш герой. ...Таня дале; Старушка ей: «А вот камин; здесь барин сиживал один... Вот это барский кабинет; здесь почивал он, кофий кушал, приказчика доклады слушал и книжку поутру читал...» (А.С. Пушкин)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64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Ответ. Таня (</a:t>
            </a:r>
            <a:r>
              <a:rPr b="0" lang="ru-RU" sz="3200" spc="-1" strike="noStrike">
                <a:solidFill>
                  <a:srgbClr val="006600"/>
                </a:solidFill>
                <a:latin typeface="Arial"/>
              </a:rPr>
              <a:t>идет</a:t>
            </a: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) дале... Старушка (</a:t>
            </a:r>
            <a:r>
              <a:rPr b="0" lang="ru-RU" sz="3200" spc="-1" strike="noStrike">
                <a:solidFill>
                  <a:srgbClr val="006600"/>
                </a:solidFill>
                <a:latin typeface="Arial"/>
              </a:rPr>
              <a:t>говорит</a:t>
            </a:r>
            <a:r>
              <a:rPr b="0" lang="ru-RU" sz="3200" spc="-1" strike="noStrike">
                <a:solidFill>
                  <a:srgbClr val="006600"/>
                </a:solidFill>
                <a:latin typeface="Arial"/>
              </a:rPr>
              <a:t> 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2" name="CustomShape 2"/>
          <p:cNvSpPr/>
          <p:nvPr/>
        </p:nvSpPr>
        <p:spPr>
          <a:xfrm>
            <a:off x="1752480" y="228600"/>
            <a:ext cx="5105160" cy="571320"/>
          </a:xfrm>
          <a:custGeom>
            <a:avLst/>
            <a:gdLst/>
            <a:ahLst/>
            <a:rect l="0" t="0" r="r" b="b"/>
            <a:pathLst>
              <a:path w="14183" h="1589">
                <a:moveTo>
                  <a:pt x="0" y="0"/>
                </a:moveTo>
                <a:lnTo>
                  <a:pt x="14182" y="0"/>
                </a:lnTo>
                <a:moveTo>
                  <a:pt x="0" y="1588"/>
                </a:moveTo>
                <a:lnTo>
                  <a:pt x="14182" y="1588"/>
                </a:lnTo>
              </a:path>
            </a:pathLst>
          </a:custGeom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Ctr="1">
            <a:prstTxWarp prst="textPlain"/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8000"/>
                </a:solidFill>
                <a:latin typeface="Impact"/>
              </a:rPr>
              <a:t>УПРАЖНЕНИЕ №1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5" dur="indefinite" restart="never" nodeType="tmRoot">
          <p:childTnLst>
            <p:seq>
              <p:cTn id="166" dur="indefinite" nodeType="mainSeq">
                <p:childTnLst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3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1" dur="1000" fill="hold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2" dur="1000" fill="hold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3" dur="1000" fill="hold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4" dur="1000" fill="hold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3300"/>
                </a:solidFill>
                <a:latin typeface="Arial"/>
              </a:rPr>
              <a:t>Задание 5.</a:t>
            </a:r>
            <a:br/>
            <a:r>
              <a:rPr b="0" lang="ru-RU" sz="3200" spc="-1" strike="noStrike">
                <a:solidFill>
                  <a:srgbClr val="ff3300"/>
                </a:solidFill>
                <a:latin typeface="Arial"/>
              </a:rPr>
              <a:t>Прочитайте предложение, выполните морфологический разбор деепричастий.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4" name="CustomShape 2"/>
          <p:cNvSpPr/>
          <p:nvPr/>
        </p:nvSpPr>
        <p:spPr>
          <a:xfrm>
            <a:off x="0" y="1838160"/>
            <a:ext cx="9143640" cy="339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i="1" lang="ru-RU" sz="3700" spc="-1" strike="noStrike">
                <a:solidFill>
                  <a:srgbClr val="ffffff"/>
                </a:solidFill>
                <a:latin typeface="Arial"/>
              </a:rPr>
              <a:t>Ёжась от свежего ветерка</a:t>
            </a:r>
            <a:endParaRPr b="0" lang="ru-RU" sz="37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3700" spc="-1" strike="noStrike">
                <a:solidFill>
                  <a:srgbClr val="ffffff"/>
                </a:solidFill>
                <a:latin typeface="Arial"/>
              </a:rPr>
              <a:t>Чуть посинев крепыши-маслята</a:t>
            </a:r>
            <a:endParaRPr b="0" lang="ru-RU" sz="37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3700" spc="-1" strike="noStrike">
                <a:solidFill>
                  <a:srgbClr val="ffffff"/>
                </a:solidFill>
                <a:latin typeface="Arial"/>
              </a:rPr>
              <a:t>Взявшись за руки, как ребята,</a:t>
            </a:r>
            <a:endParaRPr b="0" lang="ru-RU" sz="37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3700" spc="-1" strike="noStrike">
                <a:solidFill>
                  <a:srgbClr val="ffffff"/>
                </a:solidFill>
                <a:latin typeface="Arial"/>
              </a:rPr>
              <a:t>Топают греясь вокруг пенька.</a:t>
            </a:r>
            <a:endParaRPr b="0" lang="ru-RU" sz="37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7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i="1" lang="ru-RU" sz="3200" spc="-1" strike="noStrike">
                <a:solidFill>
                  <a:srgbClr val="ffffff"/>
                </a:solidFill>
                <a:latin typeface="Arial"/>
              </a:rPr>
              <a:t>Э.Асадов «Лес»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0" y="152280"/>
            <a:ext cx="8762760" cy="65527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609480" indent="-609120">
              <a:lnSpc>
                <a:spcPct val="80000"/>
              </a:lnSpc>
              <a:spcBef>
                <a:spcPts val="360"/>
              </a:spcBef>
              <a:buClr>
                <a:srgbClr val="ffff99"/>
              </a:buClr>
              <a:buFont typeface="Wingdings" charset="2"/>
              <a:buAutoNum type="arabicPeriod"/>
            </a:pPr>
            <a:r>
              <a:rPr b="1" i="1" lang="ru-RU" sz="1800" spc="-1" strike="noStrike">
                <a:solidFill>
                  <a:srgbClr val="ffff99"/>
                </a:solidFill>
                <a:latin typeface="Arial"/>
              </a:rPr>
              <a:t>В каком ряду во всех словах есть звук П’?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80000"/>
              </a:lnSpc>
              <a:spcBef>
                <a:spcPts val="360"/>
              </a:spcBef>
              <a:buClr>
                <a:srgbClr val="ffffff"/>
              </a:buClr>
              <a:buFont typeface="Wingdings" charset="2"/>
              <a:buAutoNum type="arabicParenR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голубь, пилот, песня                                     2) Компьютер, пьеса, купе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80000"/>
              </a:lnSpc>
              <a:spcBef>
                <a:spcPts val="360"/>
              </a:spcBef>
              <a:buClr>
                <a:srgbClr val="ffffff"/>
              </a:buClr>
              <a:buFont typeface="Wingdings" charset="2"/>
              <a:buAutoNum type="arabicParenR" startAt="3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Птицы, пение, выступить                            4) Степной, первый, списать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80000"/>
              </a:lnSpc>
              <a:spcBef>
                <a:spcPts val="360"/>
              </a:spcBef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8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2. </a:t>
            </a:r>
            <a:r>
              <a:rPr b="0" i="1" lang="ru-RU" sz="1800" spc="-1" strike="noStrike">
                <a:solidFill>
                  <a:srgbClr val="ffff99"/>
                </a:solidFill>
                <a:latin typeface="Arial"/>
              </a:rPr>
              <a:t>В каком ряду во всех словах есть звук П?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80000"/>
              </a:lnSpc>
              <a:spcBef>
                <a:spcPts val="360"/>
              </a:spcBef>
              <a:buClr>
                <a:srgbClr val="ffffff"/>
              </a:buClr>
              <a:buFont typeface="Wingdings" charset="2"/>
              <a:buChar char="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пачка, пейзаж, пробка                         2) Запереть, призрак, программа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80000"/>
              </a:lnSpc>
              <a:spcBef>
                <a:spcPts val="360"/>
              </a:spcBef>
              <a:buClr>
                <a:srgbClr val="ffffff"/>
              </a:buClr>
              <a:buFont typeface="Wingdings" charset="2"/>
              <a:buAutoNum type="arabicParenR" startAt="3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Просмотр, снегопад, дополнить         4) Перенос, вспомнить, поэт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80000"/>
              </a:lnSpc>
              <a:spcBef>
                <a:spcPts val="360"/>
              </a:spcBef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8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3. </a:t>
            </a:r>
            <a:r>
              <a:rPr b="1" i="1" lang="ru-RU" sz="1800" spc="-1" strike="noStrike">
                <a:solidFill>
                  <a:srgbClr val="ffff99"/>
                </a:solidFill>
                <a:latin typeface="Arial"/>
              </a:rPr>
              <a:t>В каком слове все согласные звонкие?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80000"/>
              </a:lnSpc>
              <a:spcBef>
                <a:spcPts val="360"/>
              </a:spcBef>
              <a:buClr>
                <a:srgbClr val="ffffff"/>
              </a:buClr>
              <a:buFont typeface="Wingdings" charset="2"/>
              <a:buChar char="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царевна, 2) лавка, 3) везде, 4) герб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80000"/>
              </a:lnSpc>
              <a:spcBef>
                <a:spcPts val="360"/>
              </a:spcBef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8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4. </a:t>
            </a:r>
            <a:r>
              <a:rPr b="1" i="1" lang="ru-RU" sz="1800" spc="-1" strike="noStrike">
                <a:solidFill>
                  <a:srgbClr val="ffff99"/>
                </a:solidFill>
                <a:latin typeface="Arial"/>
              </a:rPr>
              <a:t>В каком слове произносится твёрдый звонкий шипящий согласный?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80000"/>
              </a:lnSpc>
              <a:spcBef>
                <a:spcPts val="360"/>
              </a:spcBef>
              <a:buClr>
                <a:srgbClr val="ffffff"/>
              </a:buClr>
              <a:buFont typeface="Wingdings" charset="2"/>
              <a:buChar char="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жизнь, 2) шуршать, 3) ложка, 4) что-то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80000"/>
              </a:lnSpc>
              <a:spcBef>
                <a:spcPts val="360"/>
              </a:spcBef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8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5. </a:t>
            </a:r>
            <a:r>
              <a:rPr b="1" i="1" lang="ru-RU" sz="1800" spc="-1" strike="noStrike">
                <a:solidFill>
                  <a:srgbClr val="ffff99"/>
                </a:solidFill>
                <a:latin typeface="Arial"/>
              </a:rPr>
              <a:t>В каком слове произносится твёрдый глухой шипящий согласный?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80000"/>
              </a:lnSpc>
              <a:spcBef>
                <a:spcPts val="360"/>
              </a:spcBef>
              <a:buClr>
                <a:srgbClr val="ffffff"/>
              </a:buClr>
              <a:buFont typeface="Wingdings" charset="2"/>
              <a:buChar char="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ярче, 2) моложе, 3) шерстяной, 4) щи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80000"/>
              </a:lnSpc>
              <a:spcBef>
                <a:spcPts val="360"/>
              </a:spcBef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8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6. </a:t>
            </a:r>
            <a:r>
              <a:rPr b="1" i="1" lang="ru-RU" sz="1800" spc="-1" strike="noStrike">
                <a:solidFill>
                  <a:srgbClr val="ffff99"/>
                </a:solidFill>
                <a:latin typeface="Arial"/>
              </a:rPr>
              <a:t>В каком слове все согласные звуки мягкие?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80000"/>
              </a:lnSpc>
              <a:spcBef>
                <a:spcPts val="360"/>
              </a:spcBef>
              <a:buClr>
                <a:srgbClr val="ffffff"/>
              </a:buClr>
              <a:buFont typeface="Wingdings" charset="2"/>
              <a:buChar char="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бежишь, 2) кирпич, 3) нянчу, 4) тишь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80000"/>
              </a:lnSpc>
              <a:spcBef>
                <a:spcPts val="360"/>
              </a:spcBef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8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7. </a:t>
            </a:r>
            <a:r>
              <a:rPr b="1" i="1" lang="ru-RU" sz="1800" spc="-1" strike="noStrike">
                <a:solidFill>
                  <a:srgbClr val="ffff99"/>
                </a:solidFill>
                <a:latin typeface="Arial"/>
              </a:rPr>
              <a:t>В каком слове букв больше, чем звуков?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80000"/>
              </a:lnSpc>
              <a:spcBef>
                <a:spcPts val="360"/>
              </a:spcBef>
              <a:buClr>
                <a:srgbClr val="ffffff"/>
              </a:buClr>
              <a:buFont typeface="Wingdings" charset="2"/>
              <a:buChar char="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мыться, 2) ястреб, 3) аллея, 4) съезд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6" name="CustomShape 2"/>
          <p:cNvSpPr/>
          <p:nvPr/>
        </p:nvSpPr>
        <p:spPr>
          <a:xfrm>
            <a:off x="8381880" y="6248520"/>
            <a:ext cx="360000" cy="360000"/>
          </a:xfrm>
          <a:prstGeom prst="actionButtonBeginning">
            <a:avLst/>
          </a:prstGeom>
          <a:solidFill>
            <a:schemeClr val="accent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99"/>
                </a:solidFill>
                <a:latin typeface="Arial"/>
              </a:rPr>
              <a:t>Звонкие согласные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8" name="CustomShape 2"/>
          <p:cNvSpPr/>
          <p:nvPr/>
        </p:nvSpPr>
        <p:spPr>
          <a:xfrm>
            <a:off x="1219320" y="2057400"/>
            <a:ext cx="243792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ru-RU" sz="2400" spc="-1" strike="noStrike">
                <a:solidFill>
                  <a:srgbClr val="df0505"/>
                </a:solidFill>
                <a:latin typeface="Arial"/>
              </a:rPr>
              <a:t>Оглушаются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49" name="CustomShape 3"/>
          <p:cNvSpPr/>
          <p:nvPr/>
        </p:nvSpPr>
        <p:spPr>
          <a:xfrm>
            <a:off x="5562720" y="2057400"/>
            <a:ext cx="266652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ru-RU" sz="2400" spc="-1" strike="noStrike">
                <a:solidFill>
                  <a:srgbClr val="df0505"/>
                </a:solidFill>
                <a:latin typeface="Arial"/>
              </a:rPr>
              <a:t>Не оглушаются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50" name="Line 4"/>
          <p:cNvSpPr/>
          <p:nvPr/>
        </p:nvSpPr>
        <p:spPr>
          <a:xfrm flipH="1">
            <a:off x="2819160" y="1143000"/>
            <a:ext cx="1752840" cy="990360"/>
          </a:xfrm>
          <a:prstGeom prst="line">
            <a:avLst/>
          </a:prstGeom>
          <a:ln w="5724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51" name="Line 5"/>
          <p:cNvSpPr/>
          <p:nvPr/>
        </p:nvSpPr>
        <p:spPr>
          <a:xfrm>
            <a:off x="4572000" y="1143000"/>
            <a:ext cx="1752480" cy="914400"/>
          </a:xfrm>
          <a:prstGeom prst="line">
            <a:avLst/>
          </a:prstGeom>
          <a:ln w="5724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52" name="CustomShape 6"/>
          <p:cNvSpPr/>
          <p:nvPr/>
        </p:nvSpPr>
        <p:spPr>
          <a:xfrm>
            <a:off x="1143000" y="2895480"/>
            <a:ext cx="2742840" cy="1027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spcBef>
                <a:spcPts val="901"/>
              </a:spcBef>
              <a:buClr>
                <a:srgbClr val="ffffff"/>
              </a:buClr>
              <a:buFont typeface="StarSymbol"/>
              <a:buAutoNum type="arabicPeriod"/>
            </a:pPr>
            <a:r>
              <a:rPr b="0" i="1" lang="ru-RU" sz="1800" spc="-1" strike="noStrike">
                <a:solidFill>
                  <a:srgbClr val="ffffff"/>
                </a:solidFill>
                <a:latin typeface="Arial"/>
              </a:rPr>
              <a:t>В конце слова</a:t>
            </a:r>
            <a:endParaRPr b="0" lang="ru-RU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901"/>
              </a:spcBef>
              <a:buClr>
                <a:srgbClr val="ffffff"/>
              </a:buClr>
              <a:buFont typeface="StarSymbol"/>
              <a:buAutoNum type="arabicPeriod"/>
            </a:pPr>
            <a:r>
              <a:rPr b="0" i="1" lang="ru-RU" sz="1800" spc="-1" strike="noStrike">
                <a:solidFill>
                  <a:srgbClr val="ffffff"/>
                </a:solidFill>
                <a:latin typeface="Arial"/>
              </a:rPr>
              <a:t>Перед глухими согласными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53" name="CustomShape 7"/>
          <p:cNvSpPr/>
          <p:nvPr/>
        </p:nvSpPr>
        <p:spPr>
          <a:xfrm>
            <a:off x="5791320" y="2895480"/>
            <a:ext cx="2361960" cy="639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spcBef>
                <a:spcPts val="901"/>
              </a:spcBef>
            </a:pPr>
            <a:r>
              <a:rPr b="0" i="1" lang="ru-RU" sz="1800" spc="-1" strike="noStrike">
                <a:solidFill>
                  <a:srgbClr val="ffffff"/>
                </a:solidFill>
                <a:latin typeface="Arial"/>
              </a:rPr>
              <a:t>Перед сонорными Р, М, Н, Л, Й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54" name="CustomShape 8"/>
          <p:cNvSpPr/>
          <p:nvPr/>
        </p:nvSpPr>
        <p:spPr>
          <a:xfrm>
            <a:off x="2209680" y="4419720"/>
            <a:ext cx="4723920" cy="1721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r>
              <a:rPr b="1" lang="ru-RU" sz="2000" spc="-1" strike="noStrike">
                <a:solidFill>
                  <a:srgbClr val="ffffff"/>
                </a:solidFill>
                <a:latin typeface="Arial"/>
              </a:rPr>
              <a:t>Тренировочное упражнение</a:t>
            </a:r>
            <a:endParaRPr b="0" lang="ru-RU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901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Выберите слова, в которых оглушаются согласные: пруд, ветер, тест, хлеб, бревно, дневной, ложка, голубка</a:t>
            </a:r>
            <a:endParaRPr b="0" lang="ru-RU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901"/>
              </a:spcBef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355" name="CustomShape 9"/>
          <p:cNvSpPr/>
          <p:nvPr/>
        </p:nvSpPr>
        <p:spPr>
          <a:xfrm>
            <a:off x="6248520" y="6095880"/>
            <a:ext cx="251424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1" i="1" lang="ru-RU" sz="1800" spc="-1" strike="noStrike" u="sng">
                <a:solidFill>
                  <a:srgbClr val="00ffff"/>
                </a:solidFill>
                <a:uFillTx/>
                <a:latin typeface="Arial"/>
                <a:hlinkClick r:id="rId1"/>
              </a:rPr>
              <a:t>Проверь себя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56" name="CustomShape 10"/>
          <p:cNvSpPr/>
          <p:nvPr/>
        </p:nvSpPr>
        <p:spPr>
          <a:xfrm>
            <a:off x="2209680" y="4419720"/>
            <a:ext cx="4571640" cy="1523520"/>
          </a:xfrm>
          <a:prstGeom prst="bracketPair">
            <a:avLst>
              <a:gd name="adj" fmla="val 16667"/>
            </a:avLst>
          </a:prstGeom>
          <a:noFill/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5" dur="indefinite" restart="never" nodeType="tmRoot">
          <p:childTnLst>
            <p:seq>
              <p:cTn id="176" dur="indefinite" nodeType="mainSeq">
                <p:childTnLst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3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1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2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3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4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89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94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99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04" dur="500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9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0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11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6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7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18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23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26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29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1143000" y="214200"/>
            <a:ext cx="6786360" cy="1071360"/>
          </a:xfrm>
          <a:prstGeom prst="rect">
            <a:avLst/>
          </a:prstGeom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8080"/>
                </a:solidFill>
                <a:latin typeface="Arial"/>
              </a:rPr>
              <a:t>Способы сокращения текста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358" name="CustomShape 2"/>
          <p:cNvSpPr/>
          <p:nvPr/>
        </p:nvSpPr>
        <p:spPr>
          <a:xfrm>
            <a:off x="642960" y="2071800"/>
            <a:ext cx="3357360" cy="928440"/>
          </a:xfrm>
          <a:prstGeom prst="rect">
            <a:avLst/>
          </a:prstGeom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8080"/>
                </a:solidFill>
                <a:latin typeface="Arial"/>
              </a:rPr>
              <a:t>Содержательные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359" name="CustomShape 3"/>
          <p:cNvSpPr/>
          <p:nvPr/>
        </p:nvSpPr>
        <p:spPr>
          <a:xfrm>
            <a:off x="4929120" y="2000160"/>
            <a:ext cx="3357360" cy="928440"/>
          </a:xfrm>
          <a:prstGeom prst="rect">
            <a:avLst/>
          </a:prstGeom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8080"/>
                </a:solidFill>
                <a:latin typeface="Arial"/>
              </a:rPr>
              <a:t>Языковые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360" name="CustomShape 4"/>
          <p:cNvSpPr/>
          <p:nvPr/>
        </p:nvSpPr>
        <p:spPr>
          <a:xfrm>
            <a:off x="1857240" y="1143000"/>
            <a:ext cx="785520" cy="999720"/>
          </a:xfrm>
          <a:prstGeom prst="downArrow">
            <a:avLst>
              <a:gd name="adj1" fmla="val 50000"/>
              <a:gd name="adj2" fmla="val 50000"/>
            </a:avLst>
          </a:prstGeom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361" name="CustomShape 5"/>
          <p:cNvSpPr/>
          <p:nvPr/>
        </p:nvSpPr>
        <p:spPr>
          <a:xfrm>
            <a:off x="6286680" y="1071720"/>
            <a:ext cx="785520" cy="999720"/>
          </a:xfrm>
          <a:prstGeom prst="downArrow">
            <a:avLst>
              <a:gd name="adj1" fmla="val 50000"/>
              <a:gd name="adj2" fmla="val 50000"/>
            </a:avLst>
          </a:prstGeom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362" name="CustomShape 6"/>
          <p:cNvSpPr/>
          <p:nvPr/>
        </p:nvSpPr>
        <p:spPr>
          <a:xfrm>
            <a:off x="214200" y="3214800"/>
            <a:ext cx="3785760" cy="2650680"/>
          </a:xfrm>
          <a:prstGeom prst="rect">
            <a:avLst/>
          </a:prstGeom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>
            <a:spAutoFit/>
          </a:bodyPr>
          <a:p>
            <a:pPr marL="457200" indent="-456840">
              <a:lnSpc>
                <a:spcPct val="100000"/>
              </a:lnSpc>
              <a:buClr>
                <a:srgbClr val="005a58"/>
              </a:buClr>
              <a:buFont typeface="Arial"/>
              <a:buAutoNum type="arabicPeriod"/>
            </a:pPr>
            <a:r>
              <a:rPr b="1" lang="ru-RU" sz="2400" spc="-1" strike="noStrike">
                <a:solidFill>
                  <a:srgbClr val="005a58"/>
                </a:solidFill>
                <a:latin typeface="Arial"/>
              </a:rPr>
              <a:t>Разделение информации на главную и второстепенную</a:t>
            </a:r>
            <a:endParaRPr b="0" lang="ru-RU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5a58"/>
              </a:buClr>
              <a:buFont typeface="Arial"/>
              <a:buAutoNum type="arabicPeriod"/>
            </a:pPr>
            <a:r>
              <a:rPr b="1" lang="ru-RU" sz="2400" spc="-1" strike="noStrike">
                <a:solidFill>
                  <a:srgbClr val="005a58"/>
                </a:solidFill>
                <a:latin typeface="Arial"/>
              </a:rPr>
              <a:t>Свёртывание информации за счёт обобщения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63" name="CustomShape 7"/>
          <p:cNvSpPr/>
          <p:nvPr/>
        </p:nvSpPr>
        <p:spPr>
          <a:xfrm>
            <a:off x="4214880" y="3071880"/>
            <a:ext cx="4714560" cy="3930120"/>
          </a:xfrm>
          <a:prstGeom prst="rect">
            <a:avLst/>
          </a:prstGeom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>
            <a:spAutoFit/>
          </a:bodyPr>
          <a:p>
            <a:pPr marL="457200" indent="-456840">
              <a:lnSpc>
                <a:spcPct val="100000"/>
              </a:lnSpc>
              <a:buClr>
                <a:srgbClr val="005a58"/>
              </a:buClr>
              <a:buFont typeface="Arial"/>
              <a:buAutoNum type="arabicPeriod"/>
            </a:pPr>
            <a:r>
              <a:rPr b="1" lang="ru-RU" sz="1800" spc="-1" strike="noStrike">
                <a:solidFill>
                  <a:srgbClr val="005a58"/>
                </a:solidFill>
                <a:latin typeface="Arial"/>
              </a:rPr>
              <a:t>Замена однородных членов предложения обобщающим словом</a:t>
            </a:r>
            <a:endParaRPr b="0" lang="ru-RU" sz="1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5a58"/>
              </a:buClr>
              <a:buFont typeface="Arial"/>
              <a:buAutoNum type="arabicPeriod"/>
            </a:pPr>
            <a:r>
              <a:rPr b="1" lang="ru-RU" sz="1800" spc="-1" strike="noStrike">
                <a:solidFill>
                  <a:srgbClr val="005a58"/>
                </a:solidFill>
                <a:latin typeface="Arial"/>
              </a:rPr>
              <a:t>Замена фрагмента предложения синонимом</a:t>
            </a:r>
            <a:endParaRPr b="0" lang="ru-RU" sz="1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5a58"/>
              </a:buClr>
              <a:buFont typeface="Arial"/>
              <a:buAutoNum type="arabicPeriod"/>
            </a:pPr>
            <a:r>
              <a:rPr b="1" lang="ru-RU" sz="1800" spc="-1" strike="noStrike">
                <a:solidFill>
                  <a:srgbClr val="005a58"/>
                </a:solidFill>
                <a:latin typeface="Arial"/>
              </a:rPr>
              <a:t>Замена предложения или его части указат. Местоимением</a:t>
            </a:r>
            <a:endParaRPr b="0" lang="ru-RU" sz="1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5a58"/>
              </a:buClr>
              <a:buFont typeface="Arial"/>
              <a:buAutoNum type="arabicPeriod"/>
            </a:pPr>
            <a:r>
              <a:rPr b="1" lang="ru-RU" sz="1800" spc="-1" strike="noStrike">
                <a:solidFill>
                  <a:srgbClr val="005a58"/>
                </a:solidFill>
                <a:latin typeface="Arial"/>
              </a:rPr>
              <a:t>Замена СПП простым</a:t>
            </a:r>
            <a:endParaRPr b="0" lang="ru-RU" sz="1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5a58"/>
              </a:buClr>
              <a:buFont typeface="Arial"/>
              <a:buAutoNum type="arabicPeriod"/>
            </a:pPr>
            <a:r>
              <a:rPr b="1" lang="ru-RU" sz="1800" spc="-1" strike="noStrike">
                <a:solidFill>
                  <a:srgbClr val="005a58"/>
                </a:solidFill>
                <a:latin typeface="Arial"/>
              </a:rPr>
              <a:t>Исключение повторов</a:t>
            </a:r>
            <a:endParaRPr b="0" lang="ru-RU" sz="1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5a58"/>
              </a:buClr>
              <a:buFont typeface="Arial"/>
              <a:buAutoNum type="arabicPeriod"/>
            </a:pPr>
            <a:r>
              <a:rPr b="1" lang="ru-RU" sz="1800" spc="-1" strike="noStrike">
                <a:solidFill>
                  <a:srgbClr val="005a58"/>
                </a:solidFill>
                <a:latin typeface="Arial"/>
              </a:rPr>
              <a:t>Исключение синонимов</a:t>
            </a:r>
            <a:endParaRPr b="0" lang="ru-RU" sz="1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5a58"/>
              </a:buClr>
              <a:buFont typeface="Arial"/>
              <a:buAutoNum type="arabicPeriod"/>
            </a:pPr>
            <a:r>
              <a:rPr b="1" lang="ru-RU" sz="1800" spc="-1" strike="noStrike">
                <a:solidFill>
                  <a:srgbClr val="005a58"/>
                </a:solidFill>
                <a:latin typeface="Arial"/>
              </a:rPr>
              <a:t>Исключение фрагмента предложения</a:t>
            </a:r>
            <a:endParaRPr b="0" lang="ru-RU" sz="1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5a58"/>
              </a:buClr>
              <a:buFont typeface="Arial"/>
              <a:buAutoNum type="arabicPeriod"/>
            </a:pPr>
            <a:r>
              <a:rPr b="1" lang="ru-RU" sz="1800" spc="-1" strike="noStrike">
                <a:solidFill>
                  <a:srgbClr val="005a58"/>
                </a:solidFill>
                <a:latin typeface="Arial"/>
              </a:rPr>
              <a:t>Слияние несколько предложений в одно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0" dur="indefinite" restart="never" nodeType="tmRoot">
          <p:childTnLst>
            <p:seq>
              <p:cTn id="231" dur="indefinite" nodeType="mainSeq">
                <p:childTnLst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36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0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1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2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4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6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7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8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500"/>
                            </p:stCondLst>
                            <p:childTnLst>
                              <p:par>
                                <p:cTn id="250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2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3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4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500"/>
                            </p:stCondLst>
                            <p:childTnLst>
                              <p:par>
                                <p:cTn id="256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8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9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0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500"/>
                            </p:stCondLst>
                            <p:childTnLst>
                              <p:par>
                                <p:cTn id="262" nodeType="afterEffect" fill="hold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 additive="repl">
                                        <p:cTn id="264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6" nodeType="afterEffect" fill="hold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 additive="repl">
                                        <p:cTn id="26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4400"/>
          </a:xfrm>
          <a:prstGeom prst="rect">
            <a:avLst/>
          </a:prstGeom>
          <a:ln w="9360">
            <a:noFill/>
          </a:ln>
        </p:spPr>
      </p:pic>
      <p:grpSp>
        <p:nvGrpSpPr>
          <p:cNvPr id="365" name="Group 1"/>
          <p:cNvGrpSpPr/>
          <p:nvPr/>
        </p:nvGrpSpPr>
        <p:grpSpPr>
          <a:xfrm>
            <a:off x="1511640" y="171000"/>
            <a:ext cx="6122160" cy="6403680"/>
            <a:chOff x="1511640" y="171000"/>
            <a:chExt cx="6122160" cy="6403680"/>
          </a:xfrm>
        </p:grpSpPr>
        <p:sp>
          <p:nvSpPr>
            <p:cNvPr id="366" name="Line 2"/>
            <p:cNvSpPr/>
            <p:nvPr/>
          </p:nvSpPr>
          <p:spPr>
            <a:xfrm flipH="1" flipV="1">
              <a:off x="3502800" y="1670760"/>
              <a:ext cx="770760" cy="1263240"/>
            </a:xfrm>
            <a:prstGeom prst="line">
              <a:avLst/>
            </a:prstGeom>
            <a:ln w="28440">
              <a:solidFill>
                <a:schemeClr val="bg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7" name="CustomShape 3"/>
            <p:cNvSpPr/>
            <p:nvPr/>
          </p:nvSpPr>
          <p:spPr>
            <a:xfrm>
              <a:off x="2647440" y="595440"/>
              <a:ext cx="1110960" cy="1171800"/>
            </a:xfrm>
            <a:prstGeom prst="rect">
              <a:avLst/>
            </a:prstGeom>
            <a:solidFill>
              <a:srgbClr val="ffcc99"/>
            </a:solidFill>
            <a:ln w="25560">
              <a:solidFill>
                <a:srgbClr val="800080"/>
              </a:solidFill>
              <a:miter/>
            </a:ln>
            <a:effectLst>
              <a:outerShdw algn="ctr" dir="1593903" dist="141677" rotWithShape="0">
                <a:schemeClr val="accent2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ffffff"/>
                  </a:solidFill>
                  <a:latin typeface="Arial"/>
                </a:rPr>
                <a:t>павлиний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368" name="Line 4"/>
            <p:cNvSpPr/>
            <p:nvPr/>
          </p:nvSpPr>
          <p:spPr>
            <a:xfrm flipH="1" flipV="1">
              <a:off x="2772720" y="2559960"/>
              <a:ext cx="1296360" cy="623160"/>
            </a:xfrm>
            <a:prstGeom prst="line">
              <a:avLst/>
            </a:prstGeom>
            <a:ln w="28440">
              <a:solidFill>
                <a:schemeClr val="bg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9" name="CustomShape 5"/>
            <p:cNvSpPr/>
            <p:nvPr/>
          </p:nvSpPr>
          <p:spPr>
            <a:xfrm>
              <a:off x="1714320" y="1732320"/>
              <a:ext cx="1110960" cy="1171800"/>
            </a:xfrm>
            <a:prstGeom prst="rect">
              <a:avLst/>
            </a:prstGeom>
            <a:solidFill>
              <a:srgbClr val="ff99cc"/>
            </a:solidFill>
            <a:ln w="25560">
              <a:solidFill>
                <a:srgbClr val="800080"/>
              </a:solidFill>
              <a:miter/>
            </a:ln>
            <a:effectLst>
              <a:outerShdw algn="ctr" dir="1593903" dist="141677" rotWithShape="0">
                <a:schemeClr val="accent2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ffffff"/>
                  </a:solidFill>
                  <a:latin typeface="Arial"/>
                </a:rPr>
                <a:t>тюлений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370" name="Line 6"/>
            <p:cNvSpPr/>
            <p:nvPr/>
          </p:nvSpPr>
          <p:spPr>
            <a:xfrm flipH="1">
              <a:off x="2613960" y="3508920"/>
              <a:ext cx="1411200" cy="215640"/>
            </a:xfrm>
            <a:prstGeom prst="line">
              <a:avLst/>
            </a:prstGeom>
            <a:ln w="28440">
              <a:solidFill>
                <a:schemeClr val="bg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1" name="CustomShape 7"/>
            <p:cNvSpPr/>
            <p:nvPr/>
          </p:nvSpPr>
          <p:spPr>
            <a:xfrm>
              <a:off x="1511640" y="3220560"/>
              <a:ext cx="1110960" cy="1171800"/>
            </a:xfrm>
            <a:prstGeom prst="rect">
              <a:avLst/>
            </a:prstGeom>
            <a:solidFill>
              <a:srgbClr val="00ffff"/>
            </a:solidFill>
            <a:ln w="25560">
              <a:solidFill>
                <a:srgbClr val="800080"/>
              </a:solidFill>
              <a:miter/>
            </a:ln>
            <a:effectLst>
              <a:outerShdw algn="ctr" dir="1593903" dist="141677" rotWithShape="0">
                <a:schemeClr val="accent2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005a58"/>
                  </a:solidFill>
                  <a:latin typeface="Arial"/>
                </a:rPr>
                <a:t>румяный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372" name="Line 8"/>
            <p:cNvSpPr/>
            <p:nvPr/>
          </p:nvSpPr>
          <p:spPr>
            <a:xfrm flipH="1">
              <a:off x="3077640" y="3808440"/>
              <a:ext cx="1076040" cy="986040"/>
            </a:xfrm>
            <a:prstGeom prst="line">
              <a:avLst/>
            </a:prstGeom>
            <a:ln w="28440">
              <a:solidFill>
                <a:schemeClr val="bg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3" name="CustomShape 9"/>
            <p:cNvSpPr/>
            <p:nvPr/>
          </p:nvSpPr>
          <p:spPr>
            <a:xfrm>
              <a:off x="2104200" y="4590000"/>
              <a:ext cx="1110960" cy="1171800"/>
            </a:xfrm>
            <a:prstGeom prst="rect">
              <a:avLst/>
            </a:prstGeom>
            <a:solidFill>
              <a:srgbClr val="ff6600"/>
            </a:solidFill>
            <a:ln w="25560">
              <a:solidFill>
                <a:srgbClr val="800080"/>
              </a:solidFill>
              <a:miter/>
            </a:ln>
            <a:effectLst>
              <a:outerShdw algn="ctr" dir="1593903" dist="141677" rotWithShape="0">
                <a:schemeClr val="accent2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ffffff"/>
                  </a:solidFill>
                  <a:latin typeface="Arial"/>
                </a:rPr>
                <a:t>фазаний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374" name="Line 10"/>
            <p:cNvSpPr/>
            <p:nvPr/>
          </p:nvSpPr>
          <p:spPr>
            <a:xfrm flipH="1">
              <a:off x="4016160" y="3987000"/>
              <a:ext cx="400320" cy="1441800"/>
            </a:xfrm>
            <a:prstGeom prst="line">
              <a:avLst/>
            </a:prstGeom>
            <a:ln w="28440">
              <a:solidFill>
                <a:schemeClr val="bg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5" name="CustomShape 11"/>
            <p:cNvSpPr/>
            <p:nvPr/>
          </p:nvSpPr>
          <p:spPr>
            <a:xfrm>
              <a:off x="3303720" y="5402880"/>
              <a:ext cx="1110960" cy="1171800"/>
            </a:xfrm>
            <a:prstGeom prst="rect">
              <a:avLst/>
            </a:prstGeom>
            <a:solidFill>
              <a:srgbClr val="99cc00"/>
            </a:solidFill>
            <a:ln w="25560">
              <a:solidFill>
                <a:srgbClr val="800080"/>
              </a:solidFill>
              <a:miter/>
            </a:ln>
            <a:effectLst>
              <a:outerShdw algn="ctr" dir="1593903" dist="141677" rotWithShape="0">
                <a:schemeClr val="accent2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ffffff"/>
                  </a:solidFill>
                  <a:latin typeface="Arial"/>
                </a:rPr>
                <a:t>бараний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376" name="Line 12"/>
            <p:cNvSpPr/>
            <p:nvPr/>
          </p:nvSpPr>
          <p:spPr>
            <a:xfrm>
              <a:off x="4728960" y="3987000"/>
              <a:ext cx="402120" cy="1441800"/>
            </a:xfrm>
            <a:prstGeom prst="line">
              <a:avLst/>
            </a:prstGeom>
            <a:ln w="28440">
              <a:solidFill>
                <a:schemeClr val="bg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7" name="CustomShape 13"/>
            <p:cNvSpPr/>
            <p:nvPr/>
          </p:nvSpPr>
          <p:spPr>
            <a:xfrm>
              <a:off x="4730760" y="5402880"/>
              <a:ext cx="1110960" cy="1171800"/>
            </a:xfrm>
            <a:prstGeom prst="rect">
              <a:avLst/>
            </a:prstGeom>
            <a:solidFill>
              <a:srgbClr val="ffff99"/>
            </a:solidFill>
            <a:ln w="25560">
              <a:solidFill>
                <a:srgbClr val="800080"/>
              </a:solidFill>
              <a:miter/>
            </a:ln>
            <a:effectLst>
              <a:outerShdw algn="ctr" dir="1593903" dist="141677" rotWithShape="0">
                <a:schemeClr val="accent2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400" spc="-1" strike="noStrike">
                  <a:solidFill>
                    <a:srgbClr val="005a58"/>
                  </a:solidFill>
                  <a:latin typeface="Arial"/>
                </a:rPr>
                <a:t>юный</a:t>
              </a:r>
              <a:endParaRPr b="0" lang="ru-RU" sz="2400" spc="-1" strike="noStrike">
                <a:latin typeface="Arial"/>
              </a:endParaRPr>
            </a:p>
          </p:txBody>
        </p:sp>
        <p:sp>
          <p:nvSpPr>
            <p:cNvPr id="378" name="Line 14"/>
            <p:cNvSpPr/>
            <p:nvPr/>
          </p:nvSpPr>
          <p:spPr>
            <a:xfrm>
              <a:off x="4991760" y="3808440"/>
              <a:ext cx="1075680" cy="984240"/>
            </a:xfrm>
            <a:prstGeom prst="line">
              <a:avLst/>
            </a:prstGeom>
            <a:ln w="28440">
              <a:solidFill>
                <a:schemeClr val="bg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9" name="CustomShape 15"/>
            <p:cNvSpPr/>
            <p:nvPr/>
          </p:nvSpPr>
          <p:spPr>
            <a:xfrm>
              <a:off x="5930280" y="4590000"/>
              <a:ext cx="1110960" cy="1171800"/>
            </a:xfrm>
            <a:prstGeom prst="rect">
              <a:avLst/>
            </a:prstGeom>
            <a:solidFill>
              <a:srgbClr val="99ccff"/>
            </a:solidFill>
            <a:ln w="25560">
              <a:solidFill>
                <a:srgbClr val="800080"/>
              </a:solidFill>
              <a:miter/>
            </a:ln>
            <a:effectLst>
              <a:outerShdw algn="ctr" dir="1593903" dist="141677" rotWithShape="0">
                <a:schemeClr val="accent2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ffffff"/>
                  </a:solidFill>
                  <a:latin typeface="Arial"/>
                </a:rPr>
                <a:t>багряный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380" name="Line 16"/>
            <p:cNvSpPr/>
            <p:nvPr/>
          </p:nvSpPr>
          <p:spPr>
            <a:xfrm>
              <a:off x="5120280" y="3508920"/>
              <a:ext cx="1409400" cy="213840"/>
            </a:xfrm>
            <a:prstGeom prst="line">
              <a:avLst/>
            </a:prstGeom>
            <a:ln w="28440">
              <a:solidFill>
                <a:schemeClr val="bg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1" name="CustomShape 17"/>
            <p:cNvSpPr/>
            <p:nvPr/>
          </p:nvSpPr>
          <p:spPr>
            <a:xfrm>
              <a:off x="6522840" y="3220560"/>
              <a:ext cx="1110960" cy="1171800"/>
            </a:xfrm>
            <a:prstGeom prst="rect">
              <a:avLst/>
            </a:prstGeom>
            <a:solidFill>
              <a:srgbClr val="ffcc99"/>
            </a:solidFill>
            <a:ln w="25560">
              <a:solidFill>
                <a:srgbClr val="800080"/>
              </a:solidFill>
              <a:miter/>
            </a:ln>
            <a:effectLst>
              <a:outerShdw algn="ctr" dir="1593903" dist="141677" rotWithShape="0">
                <a:schemeClr val="accent2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400" spc="-1" strike="noStrike">
                  <a:solidFill>
                    <a:srgbClr val="ffffff"/>
                  </a:solidFill>
                  <a:latin typeface="Arial"/>
                </a:rPr>
                <a:t>свиной</a:t>
              </a:r>
              <a:endParaRPr b="0" lang="ru-RU" sz="2400" spc="-1" strike="noStrike">
                <a:latin typeface="Arial"/>
              </a:endParaRPr>
            </a:p>
          </p:txBody>
        </p:sp>
        <p:sp>
          <p:nvSpPr>
            <p:cNvPr id="382" name="Line 18"/>
            <p:cNvSpPr/>
            <p:nvPr/>
          </p:nvSpPr>
          <p:spPr>
            <a:xfrm flipV="1">
              <a:off x="5076360" y="2559960"/>
              <a:ext cx="1294560" cy="623160"/>
            </a:xfrm>
            <a:prstGeom prst="line">
              <a:avLst/>
            </a:prstGeom>
            <a:ln w="28440">
              <a:solidFill>
                <a:schemeClr val="bg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3" name="CustomShape 19"/>
            <p:cNvSpPr/>
            <p:nvPr/>
          </p:nvSpPr>
          <p:spPr>
            <a:xfrm>
              <a:off x="6320160" y="1730160"/>
              <a:ext cx="1110960" cy="1171800"/>
            </a:xfrm>
            <a:prstGeom prst="rect">
              <a:avLst/>
            </a:prstGeom>
            <a:solidFill>
              <a:srgbClr val="008000"/>
            </a:solidFill>
            <a:ln w="25560">
              <a:solidFill>
                <a:srgbClr val="800080"/>
              </a:solidFill>
              <a:miter/>
            </a:ln>
            <a:effectLst>
              <a:outerShdw algn="ctr" dir="1593903" dist="141677" rotWithShape="0">
                <a:schemeClr val="accent2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ffffff"/>
                  </a:solidFill>
                  <a:latin typeface="Arial"/>
                </a:rPr>
                <a:t>пряный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384" name="Line 20"/>
            <p:cNvSpPr/>
            <p:nvPr/>
          </p:nvSpPr>
          <p:spPr>
            <a:xfrm flipV="1">
              <a:off x="4871520" y="1672560"/>
              <a:ext cx="769320" cy="1263240"/>
            </a:xfrm>
            <a:prstGeom prst="line">
              <a:avLst/>
            </a:prstGeom>
            <a:ln w="28440">
              <a:solidFill>
                <a:schemeClr val="bg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5" name="CustomShape 21"/>
            <p:cNvSpPr/>
            <p:nvPr/>
          </p:nvSpPr>
          <p:spPr>
            <a:xfrm>
              <a:off x="5385240" y="593640"/>
              <a:ext cx="1110960" cy="1171800"/>
            </a:xfrm>
            <a:prstGeom prst="rect">
              <a:avLst/>
            </a:prstGeom>
            <a:solidFill>
              <a:srgbClr val="ccffcc"/>
            </a:solidFill>
            <a:ln w="25560">
              <a:solidFill>
                <a:srgbClr val="800080"/>
              </a:solidFill>
              <a:miter/>
            </a:ln>
            <a:effectLst>
              <a:outerShdw algn="ctr" dir="1593903" dist="141677" rotWithShape="0">
                <a:schemeClr val="accent2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400" spc="-1" strike="noStrike">
                  <a:solidFill>
                    <a:srgbClr val="005a58"/>
                  </a:solidFill>
                  <a:latin typeface="Arial"/>
                </a:rPr>
                <a:t>синий</a:t>
              </a:r>
              <a:endParaRPr b="0" lang="ru-RU" sz="2400" spc="-1" strike="noStrike">
                <a:latin typeface="Arial"/>
              </a:endParaRPr>
            </a:p>
          </p:txBody>
        </p:sp>
        <p:sp>
          <p:nvSpPr>
            <p:cNvPr id="386" name="Line 22"/>
            <p:cNvSpPr/>
            <p:nvPr/>
          </p:nvSpPr>
          <p:spPr>
            <a:xfrm flipV="1">
              <a:off x="4572000" y="1343160"/>
              <a:ext cx="0" cy="1499760"/>
            </a:xfrm>
            <a:prstGeom prst="line">
              <a:avLst/>
            </a:prstGeom>
            <a:ln w="28440">
              <a:solidFill>
                <a:schemeClr val="bg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7" name="CustomShape 23"/>
            <p:cNvSpPr/>
            <p:nvPr/>
          </p:nvSpPr>
          <p:spPr>
            <a:xfrm>
              <a:off x="4016520" y="171000"/>
              <a:ext cx="1110960" cy="1171800"/>
            </a:xfrm>
            <a:prstGeom prst="rect">
              <a:avLst/>
            </a:prstGeom>
            <a:solidFill>
              <a:srgbClr val="ff00ff"/>
            </a:solidFill>
            <a:ln w="25560">
              <a:solidFill>
                <a:srgbClr val="800080"/>
              </a:solidFill>
              <a:miter/>
            </a:ln>
            <a:effectLst>
              <a:outerShdw algn="ctr" dir="1593903" dist="141677" rotWithShape="0">
                <a:schemeClr val="accent2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ffffff"/>
                  </a:solidFill>
                  <a:latin typeface="Arial"/>
                </a:rPr>
                <a:t>зелёный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388" name="CustomShape 24"/>
            <p:cNvSpPr/>
            <p:nvPr/>
          </p:nvSpPr>
          <p:spPr>
            <a:xfrm>
              <a:off x="4016520" y="2842920"/>
              <a:ext cx="1110960" cy="1171800"/>
            </a:xfrm>
            <a:prstGeom prst="rect">
              <a:avLst/>
            </a:prstGeom>
            <a:gradFill rotWithShape="0">
              <a:gsLst>
                <a:gs pos="0">
                  <a:srgbClr val="006462"/>
                </a:gs>
                <a:gs pos="100000">
                  <a:srgbClr val="008080"/>
                </a:gs>
              </a:gsLst>
              <a:path path="rect"/>
            </a:gradFill>
            <a:ln w="9360">
              <a:solidFill>
                <a:schemeClr val="tx1"/>
              </a:solidFill>
              <a:miter/>
            </a:ln>
            <a:effectLst>
              <a:outerShdw algn="ctr" dir="1593903" dist="141677" rotWithShape="0">
                <a:schemeClr val="folHlink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800" spc="-1" strike="noStrike" u="sng">
                  <a:solidFill>
                    <a:srgbClr val="ffff99"/>
                  </a:solidFill>
                  <a:uFillTx/>
                  <a:latin typeface="Arial"/>
                </a:rPr>
                <a:t>Запомни</a:t>
              </a:r>
              <a:endParaRPr b="0" lang="ru-RU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9" dur="indefinite" restart="never" nodeType="tmRoot">
          <p:childTnLst>
            <p:seq>
              <p:cTn id="270" dur="indefinite" nodeType="mainSeq"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nodeType="withEffect" fill="hold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id="275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extShape 1"/>
          <p:cNvSpPr txBox="1"/>
          <p:nvPr/>
        </p:nvSpPr>
        <p:spPr>
          <a:xfrm>
            <a:off x="685800" y="76320"/>
            <a:ext cx="7772040" cy="10663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4346cc"/>
                </a:solidFill>
                <a:latin typeface="Arial"/>
              </a:rPr>
              <a:t>Типичное строение сочинения-рассуждения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0" name="TextShape 2"/>
          <p:cNvSpPr txBox="1"/>
          <p:nvPr/>
        </p:nvSpPr>
        <p:spPr>
          <a:xfrm>
            <a:off x="214200" y="1500120"/>
            <a:ext cx="8715240" cy="5143320"/>
          </a:xfrm>
          <a:prstGeom prst="rect">
            <a:avLst/>
          </a:prstGeom>
          <a:noFill/>
          <a:ln w="9360">
            <a:noFill/>
          </a:ln>
          <a:effectLst>
            <a:outerShdw dist="35638" dir="2700000">
              <a:srgbClr val="333333"/>
            </a:outerShdw>
          </a:effectLst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720"/>
              </a:spcBef>
            </a:pPr>
            <a:r>
              <a:rPr b="0" lang="ru-RU" sz="36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ru-RU" sz="3600" spc="-1" strike="noStrike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3434837003"/>
              </p:ext>
            </p:extLst>
          </p:nvPr>
        </p:nvGraphicFramePr>
        <p:xfrm>
          <a:off x="214200" y="1428840"/>
          <a:ext cx="8715240" cy="52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Shape 1"/>
          <p:cNvSpPr txBox="1"/>
          <p:nvPr/>
        </p:nvSpPr>
        <p:spPr>
          <a:xfrm>
            <a:off x="250920" y="214200"/>
            <a:ext cx="8892720" cy="4330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ff99"/>
                </a:solidFill>
                <a:latin typeface="Arial"/>
              </a:rPr>
              <a:t>Не</a:t>
            </a:r>
            <a:r>
              <a:rPr b="0" lang="ru-RU" sz="2000" spc="-1" strike="noStrike">
                <a:solidFill>
                  <a:srgbClr val="ffff99"/>
                </a:solidFill>
                <a:latin typeface="Arial"/>
              </a:rPr>
              <a:t> с глаголами, деепричастиями: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392" name="Table 2"/>
          <p:cNvGraphicFramePr/>
          <p:nvPr/>
        </p:nvGraphicFramePr>
        <p:xfrm>
          <a:off x="179280" y="692280"/>
          <a:ext cx="8784720" cy="5482800"/>
        </p:xfrm>
        <a:graphic>
          <a:graphicData uri="http://schemas.openxmlformats.org/drawingml/2006/table">
            <a:tbl>
              <a:tblPr/>
              <a:tblGrid>
                <a:gridCol w="4392360"/>
                <a:gridCol w="4392360"/>
              </a:tblGrid>
              <a:tr h="3751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ru-RU" sz="20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Раздельно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ru-RU" sz="20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Слитно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15058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b="0" lang="ru-RU" sz="2400" spc="-1" strike="noStrike">
                          <a:solidFill>
                            <a:srgbClr val="ffffff"/>
                          </a:solidFill>
                          <a:latin typeface="Monotype Corsiva"/>
                        </a:rPr>
                        <a:t>не говорил, не читал, не хотеть, не хватать</a:t>
                      </a:r>
                      <a:r>
                        <a:rPr b="0" lang="ru-RU" sz="20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.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b="0" lang="ru-RU" sz="20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Если глагол или деепричастие не употребляются без </a:t>
                      </a: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НЕ</a:t>
                      </a:r>
                      <a:r>
                        <a:rPr b="0" lang="ru-RU" sz="20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: </a:t>
                      </a:r>
                      <a:r>
                        <a:rPr b="0" lang="ru-RU" sz="2400" spc="-1" strike="noStrike">
                          <a:solidFill>
                            <a:srgbClr val="ffffff"/>
                          </a:solidFill>
                          <a:latin typeface="Monotype Corsiva"/>
                        </a:rPr>
                        <a:t>негодовать, недоумевая, ненавидя, нездоровится.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872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375120">
                <a:tc gridSpan="2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0" lang="ru-RU" sz="20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Сравните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3654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b="0" lang="ru-RU" sz="20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1) </a:t>
                      </a:r>
                      <a:r>
                        <a:rPr b="0" lang="ru-RU" sz="2400" spc="-1" strike="noStrike">
                          <a:solidFill>
                            <a:srgbClr val="ffffff"/>
                          </a:solidFill>
                          <a:latin typeface="Monotype Corsiva"/>
                        </a:rPr>
                        <a:t>не достал до дна ( не достиг дна);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b="0" lang="ru-RU" sz="20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1) </a:t>
                      </a:r>
                      <a:r>
                        <a:rPr b="0" lang="ru-RU" sz="2400" spc="-1" strike="noStrike">
                          <a:solidFill>
                            <a:srgbClr val="ffffff"/>
                          </a:solidFill>
                          <a:latin typeface="Monotype Corsiva"/>
                        </a:rPr>
                        <a:t>недостает изящества</a:t>
                      </a:r>
                      <a:r>
                        <a:rPr b="0" lang="ru-RU" sz="20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 (в значении «отсутствует в нужном или желательном количестве, не хватает);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872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27795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b="0" lang="ru-RU" sz="20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2) если глагол с приставкой </a:t>
                      </a: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ДО-</a:t>
                      </a:r>
                      <a:r>
                        <a:rPr b="0" lang="ru-RU" sz="20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 и предшествующей частицей </a:t>
                      </a: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НЕ</a:t>
                      </a:r>
                      <a:r>
                        <a:rPr b="0" lang="ru-RU" sz="20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 обозначает действие, не доведенное до конца: </a:t>
                      </a:r>
                      <a:r>
                        <a:rPr b="0" lang="ru-RU" sz="2400" spc="-1" strike="noStrike">
                          <a:solidFill>
                            <a:srgbClr val="ffffff"/>
                          </a:solidFill>
                          <a:latin typeface="Monotype Corsiva"/>
                        </a:rPr>
                        <a:t>не дописал, не доделал.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b="0" lang="ru-RU" sz="20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Если приставка </a:t>
                      </a: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НЕДО-</a:t>
                      </a:r>
                      <a:r>
                        <a:rPr b="0" lang="ru-RU" sz="20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 придает глаголу значение неполноты, недостаточности по сравнению с нормой или указывает на постоянное действие: </a:t>
                      </a:r>
                      <a:r>
                        <a:rPr b="0" lang="ru-RU" sz="2400" spc="-1" strike="noStrike">
                          <a:solidFill>
                            <a:srgbClr val="ffffff"/>
                          </a:solidFill>
                          <a:latin typeface="Monotype Corsiva"/>
                        </a:rPr>
                        <a:t>все время недорабатывает; недосыпал, недолюбливал, </a:t>
                      </a:r>
                      <a:r>
                        <a:rPr b="0" lang="ru-RU" sz="20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без </a:t>
                      </a: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НЕ</a:t>
                      </a:r>
                      <a:r>
                        <a:rPr b="0" lang="ru-RU" sz="20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 не употребляется.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872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transition>
    <p:fade/>
  </p:transition>
  <p:timing>
    <p:tnLst>
      <p:par>
        <p:cTn id="276" dur="indefinite" restart="never" nodeType="tmRoot">
          <p:childTnLst>
            <p:seq>
              <p:cTn id="277" dur="indefinite" nodeType="mainSeq"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nodeType="with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2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3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284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394" name="CustomShape 1"/>
          <p:cNvSpPr/>
          <p:nvPr/>
        </p:nvSpPr>
        <p:spPr>
          <a:xfrm>
            <a:off x="1693080" y="189000"/>
            <a:ext cx="5025960" cy="577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8000"/>
                </a:solidFill>
                <a:latin typeface="Impact"/>
              </a:rPr>
              <a:t>Краткая форма как полная: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395" name="CustomShape 2"/>
          <p:cNvSpPr/>
          <p:nvPr/>
        </p:nvSpPr>
        <p:spPr>
          <a:xfrm>
            <a:off x="1763640" y="836640"/>
            <a:ext cx="3965040" cy="821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ценная вещь – ценна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ветреная погода - ветрена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96" name="Line 3"/>
          <p:cNvSpPr/>
          <p:nvPr/>
        </p:nvSpPr>
        <p:spPr>
          <a:xfrm>
            <a:off x="2195280" y="1268280"/>
            <a:ext cx="289080" cy="0"/>
          </a:xfrm>
          <a:prstGeom prst="line">
            <a:avLst/>
          </a:prstGeom>
          <a:ln w="507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7" name="Line 4"/>
          <p:cNvSpPr/>
          <p:nvPr/>
        </p:nvSpPr>
        <p:spPr>
          <a:xfrm>
            <a:off x="4427280" y="1268280"/>
            <a:ext cx="289080" cy="0"/>
          </a:xfrm>
          <a:prstGeom prst="line">
            <a:avLst/>
          </a:prstGeom>
          <a:ln w="507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Line 5"/>
          <p:cNvSpPr/>
          <p:nvPr/>
        </p:nvSpPr>
        <p:spPr>
          <a:xfrm>
            <a:off x="2627280" y="1628640"/>
            <a:ext cx="215640" cy="0"/>
          </a:xfrm>
          <a:prstGeom prst="line">
            <a:avLst/>
          </a:prstGeom>
          <a:ln w="507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9" name="Line 6"/>
          <p:cNvSpPr/>
          <p:nvPr/>
        </p:nvSpPr>
        <p:spPr>
          <a:xfrm>
            <a:off x="5292720" y="1628640"/>
            <a:ext cx="215640" cy="0"/>
          </a:xfrm>
          <a:prstGeom prst="line">
            <a:avLst/>
          </a:prstGeom>
          <a:ln w="507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400" name="Table 7"/>
          <p:cNvGraphicFramePr/>
          <p:nvPr/>
        </p:nvGraphicFramePr>
        <p:xfrm>
          <a:off x="1979640" y="2349360"/>
          <a:ext cx="5905080" cy="3433320"/>
        </p:xfrm>
        <a:graphic>
          <a:graphicData uri="http://schemas.openxmlformats.org/drawingml/2006/table">
            <a:tbl>
              <a:tblPr/>
              <a:tblGrid>
                <a:gridCol w="2952720"/>
                <a:gridCol w="2952720"/>
              </a:tblGrid>
              <a:tr h="457560">
                <a:tc gridSpan="2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b="0" lang="ru-RU" sz="24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Различай!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355788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1" lang="ru-RU" sz="1800" spc="-1" strike="noStrike">
                          <a:solidFill>
                            <a:srgbClr val="008000"/>
                          </a:solidFill>
                          <a:latin typeface="Arial"/>
                        </a:rPr>
                        <a:t>Масл</a:t>
                      </a:r>
                      <a:r>
                        <a:rPr b="1" lang="ru-RU" sz="18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ян</a:t>
                      </a:r>
                      <a:r>
                        <a:rPr b="1" lang="ru-RU" sz="1800" spc="-1" strike="noStrike">
                          <a:solidFill>
                            <a:srgbClr val="008000"/>
                          </a:solidFill>
                          <a:latin typeface="Arial"/>
                        </a:rPr>
                        <a:t>ый</a:t>
                      </a:r>
                      <a:r>
                        <a:rPr b="1" lang="ru-RU" sz="1800" spc="-1" strike="noStrike">
                          <a:solidFill>
                            <a:srgbClr val="6d6fc7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6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–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ru-RU" sz="16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разведённый на масле, работающий на масле 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ru-RU" sz="16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(печенье, двигатель);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1" lang="ru-RU" sz="1800" spc="-1" strike="noStrike">
                          <a:solidFill>
                            <a:srgbClr val="008000"/>
                          </a:solidFill>
                          <a:latin typeface="Arial"/>
                        </a:rPr>
                        <a:t>Сол</a:t>
                      </a:r>
                      <a:r>
                        <a:rPr b="1" lang="ru-RU" sz="18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ян</a:t>
                      </a:r>
                      <a:r>
                        <a:rPr b="1" lang="ru-RU" sz="1800" spc="-1" strike="noStrike">
                          <a:solidFill>
                            <a:srgbClr val="008000"/>
                          </a:solidFill>
                          <a:latin typeface="Arial"/>
                        </a:rPr>
                        <a:t>ой</a:t>
                      </a:r>
                      <a:r>
                        <a:rPr b="0" lang="ru-RU" sz="16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 – 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ru-RU" sz="16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состоящий из соли (столб);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1" lang="ru-RU" sz="1800" spc="-1" strike="noStrike">
                          <a:solidFill>
                            <a:srgbClr val="008000"/>
                          </a:solidFill>
                          <a:latin typeface="Arial"/>
                        </a:rPr>
                        <a:t>Ветр</a:t>
                      </a:r>
                      <a:r>
                        <a:rPr b="1" lang="ru-RU" sz="18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ян</a:t>
                      </a:r>
                      <a:r>
                        <a:rPr b="1" lang="ru-RU" sz="1800" spc="-1" strike="noStrike">
                          <a:solidFill>
                            <a:srgbClr val="008000"/>
                          </a:solidFill>
                          <a:latin typeface="Arial"/>
                        </a:rPr>
                        <a:t>ой</a:t>
                      </a:r>
                      <a:r>
                        <a:rPr b="1" lang="ru-RU" sz="1800" spc="-1" strike="noStrike">
                          <a:solidFill>
                            <a:srgbClr val="6d6fc7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6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–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ru-RU" sz="16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(двигатель, оспа)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1" lang="ru-RU" sz="1800" spc="-1" strike="noStrike">
                          <a:solidFill>
                            <a:srgbClr val="008000"/>
                          </a:solidFill>
                          <a:latin typeface="Arial"/>
                        </a:rPr>
                        <a:t>Масл</a:t>
                      </a:r>
                      <a:r>
                        <a:rPr b="1" lang="ru-RU" sz="18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ен</a:t>
                      </a:r>
                      <a:r>
                        <a:rPr b="1" lang="ru-RU" sz="1800" spc="-1" strike="noStrike">
                          <a:solidFill>
                            <a:srgbClr val="008000"/>
                          </a:solidFill>
                          <a:latin typeface="Arial"/>
                        </a:rPr>
                        <a:t>ый</a:t>
                      </a:r>
                      <a:r>
                        <a:rPr b="1" lang="ru-RU" sz="1800" spc="-1" strike="noStrike">
                          <a:solidFill>
                            <a:srgbClr val="6d6fc7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6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–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ru-RU" sz="16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намазанный, пропитанный маслом 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ru-RU" sz="16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(блин, рука, каша);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1" lang="ru-RU" sz="1800" spc="-1" strike="noStrike">
                          <a:solidFill>
                            <a:srgbClr val="008000"/>
                          </a:solidFill>
                          <a:latin typeface="Arial"/>
                        </a:rPr>
                        <a:t>Сол</a:t>
                      </a:r>
                      <a:r>
                        <a:rPr b="1" lang="ru-RU" sz="18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ён</a:t>
                      </a:r>
                      <a:r>
                        <a:rPr b="1" lang="ru-RU" sz="1800" spc="-1" strike="noStrike">
                          <a:solidFill>
                            <a:srgbClr val="008000"/>
                          </a:solidFill>
                          <a:latin typeface="Arial"/>
                        </a:rPr>
                        <a:t>ый</a:t>
                      </a:r>
                      <a:r>
                        <a:rPr b="0" lang="ru-RU" sz="16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 –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ru-RU" sz="16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содержащий соль (каша);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1" lang="ru-RU" sz="1800" spc="-1" strike="noStrike">
                          <a:solidFill>
                            <a:srgbClr val="008000"/>
                          </a:solidFill>
                          <a:latin typeface="Arial"/>
                        </a:rPr>
                        <a:t>Ветр</a:t>
                      </a:r>
                      <a:r>
                        <a:rPr b="1" lang="ru-RU" sz="18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ен</a:t>
                      </a:r>
                      <a:r>
                        <a:rPr b="1" lang="ru-RU" sz="1800" spc="-1" strike="noStrike">
                          <a:solidFill>
                            <a:srgbClr val="008000"/>
                          </a:solidFill>
                          <a:latin typeface="Arial"/>
                        </a:rPr>
                        <a:t>ый</a:t>
                      </a:r>
                      <a:r>
                        <a:rPr b="0" lang="ru-RU" sz="16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 –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ru-RU" sz="16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(день, человек)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5" dur="indefinite" restart="never" nodeType="tmRoot">
          <p:childTnLst>
            <p:seq>
              <p:cTn id="286" dur="indefinite" nodeType="mainSeq"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nodeType="withEffect" fill="hold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291" dur="2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nodeType="afterEffect" fill="hold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295" dur="3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nodeType="withEffect" fill="hold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298" dur="3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nodeType="withEffect" fill="hold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301" dur="3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nodeType="withEffect" fill="hold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304" dur="3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nodeType="withEffect" fill="hold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307" dur="3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312" dur="5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extShape 1"/>
          <p:cNvSpPr txBox="1"/>
          <p:nvPr/>
        </p:nvSpPr>
        <p:spPr>
          <a:xfrm>
            <a:off x="468360" y="-17136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i="1" lang="ru-RU" sz="5400" spc="-1" strike="noStrike">
                <a:solidFill>
                  <a:srgbClr val="0000ff"/>
                </a:solidFill>
                <a:latin typeface="Arial"/>
              </a:rPr>
              <a:t>Склонение</a:t>
            </a:r>
            <a:r>
              <a:rPr b="0" lang="ru-RU" sz="4400" spc="-1" strike="noStrike">
                <a:solidFill>
                  <a:srgbClr val="ffff99"/>
                </a:solidFill>
                <a:latin typeface="Arial"/>
              </a:rPr>
              <a:t> 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402" name="Table 2"/>
          <p:cNvGraphicFramePr/>
          <p:nvPr/>
        </p:nvGraphicFramePr>
        <p:xfrm>
          <a:off x="179280" y="981000"/>
          <a:ext cx="8964360" cy="2941200"/>
        </p:xfrm>
        <a:graphic>
          <a:graphicData uri="http://schemas.openxmlformats.org/drawingml/2006/table">
            <a:tbl>
              <a:tblPr/>
              <a:tblGrid>
                <a:gridCol w="2989080"/>
                <a:gridCol w="2985840"/>
                <a:gridCol w="2989440"/>
              </a:tblGrid>
              <a:tr h="5475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41"/>
                        </a:spcBef>
                      </a:pPr>
                      <a:r>
                        <a:rPr b="1" i="1" lang="ru-RU" sz="3200" spc="-1" strike="noStrike">
                          <a:solidFill>
                            <a:srgbClr val="ff3300"/>
                          </a:solidFill>
                          <a:latin typeface="Arial"/>
                        </a:rPr>
                        <a:t>1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41"/>
                        </a:spcBef>
                      </a:pPr>
                      <a:r>
                        <a:rPr b="1" i="1" lang="ru-RU" sz="3200" spc="-1" strike="noStrike">
                          <a:solidFill>
                            <a:srgbClr val="ff3300"/>
                          </a:solidFill>
                          <a:latin typeface="Arial"/>
                        </a:rPr>
                        <a:t>2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41"/>
                        </a:spcBef>
                      </a:pPr>
                      <a:r>
                        <a:rPr b="1" i="1" lang="ru-RU" sz="3200" spc="-1" strike="noStrike">
                          <a:solidFill>
                            <a:srgbClr val="ff3300"/>
                          </a:solidFill>
                          <a:latin typeface="Arial"/>
                        </a:rPr>
                        <a:t>3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46969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  <a:buClr>
                          <a:srgbClr val="ffffff"/>
                        </a:buClr>
                        <a:buFont typeface="Symbol" charset="2"/>
                        <a:buChar char=""/>
                      </a:pPr>
                      <a:r>
                        <a:rPr b="0" lang="ru-RU" sz="28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i="1" lang="ru-RU" sz="2800" spc="-1" strike="noStrike">
                          <a:solidFill>
                            <a:srgbClr val="0000ff"/>
                          </a:solidFill>
                          <a:latin typeface="Arial"/>
                        </a:rPr>
                        <a:t>сущ. М. р. и Ж. р. на -а, -я 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1" i="1" lang="ru-RU" sz="2800" spc="-1" strike="noStrike">
                          <a:solidFill>
                            <a:srgbClr val="ff3300"/>
                          </a:solidFill>
                          <a:latin typeface="Arial"/>
                        </a:rPr>
                        <a:t>Мужчина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1" i="1" lang="ru-RU" sz="2800" spc="-1" strike="noStrike">
                          <a:solidFill>
                            <a:srgbClr val="ff3300"/>
                          </a:solidFill>
                          <a:latin typeface="Arial"/>
                        </a:rPr>
                        <a:t>Туча 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1" i="1" lang="ru-RU" sz="2800" spc="-1" strike="noStrike">
                          <a:solidFill>
                            <a:srgbClr val="ff3300"/>
                          </a:solidFill>
                          <a:latin typeface="Arial"/>
                        </a:rPr>
                        <a:t>Улыбка</a:t>
                      </a:r>
                      <a:r>
                        <a:rPr b="0" lang="ru-RU" sz="2800" spc="-1" strike="noStrike">
                          <a:solidFill>
                            <a:srgbClr val="ff3300"/>
                          </a:solidFill>
                          <a:latin typeface="Arial"/>
                        </a:rPr>
                        <a:t> 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  <a:buClr>
                          <a:srgbClr val="0000ff"/>
                        </a:buClr>
                        <a:buFont typeface="Symbol" charset="2"/>
                        <a:buChar char=""/>
                      </a:pPr>
                      <a:r>
                        <a:rPr b="1" i="1" lang="ru-RU" sz="2800" spc="-1" strike="noStrike">
                          <a:solidFill>
                            <a:srgbClr val="0000ff"/>
                          </a:solidFill>
                          <a:latin typeface="Arial"/>
                        </a:rPr>
                        <a:t> </a:t>
                      </a:r>
                      <a:r>
                        <a:rPr b="1" i="1" lang="ru-RU" sz="2800" spc="-1" strike="noStrike">
                          <a:solidFill>
                            <a:srgbClr val="0000ff"/>
                          </a:solidFill>
                          <a:latin typeface="Arial"/>
                        </a:rPr>
                        <a:t>сущ. М. р. с 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1" i="1" lang="ru-RU" sz="2800" spc="-1" strike="noStrike">
                          <a:solidFill>
                            <a:srgbClr val="ff3300"/>
                          </a:solidFill>
                          <a:latin typeface="Arial"/>
                        </a:rPr>
                        <a:t>Малыш 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1" i="1" lang="ru-RU" sz="2800" spc="-1" strike="noStrike">
                          <a:solidFill>
                            <a:srgbClr val="ff3300"/>
                          </a:solidFill>
                          <a:latin typeface="Arial"/>
                        </a:rPr>
                        <a:t>Дом</a:t>
                      </a:r>
                      <a:r>
                        <a:rPr b="0" lang="ru-RU" sz="28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  <a:buClr>
                          <a:srgbClr val="0000ff"/>
                        </a:buClr>
                        <a:buFont typeface="Symbol" charset="2"/>
                        <a:buChar char=""/>
                      </a:pPr>
                      <a:r>
                        <a:rPr b="1" i="1" lang="ru-RU" sz="2800" spc="-1" strike="noStrike">
                          <a:solidFill>
                            <a:srgbClr val="0000ff"/>
                          </a:solidFill>
                          <a:latin typeface="Arial"/>
                        </a:rPr>
                        <a:t>сущ. Ср. р.</a:t>
                      </a:r>
                      <a:r>
                        <a:rPr b="0" lang="ru-RU" sz="28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1" i="1" lang="ru-RU" sz="2800" spc="-1" strike="noStrike">
                          <a:solidFill>
                            <a:srgbClr val="ff3300"/>
                          </a:solidFill>
                          <a:latin typeface="Arial"/>
                        </a:rPr>
                        <a:t>Солнце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1" i="1" lang="ru-RU" sz="2800" spc="-1" strike="noStrike">
                          <a:solidFill>
                            <a:srgbClr val="ff3300"/>
                          </a:solidFill>
                          <a:latin typeface="Arial"/>
                        </a:rPr>
                        <a:t>Облако</a:t>
                      </a:r>
                      <a:r>
                        <a:rPr b="0" lang="ru-RU" sz="28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  <a:buClr>
                          <a:srgbClr val="ffffff"/>
                        </a:buClr>
                        <a:buFont typeface="Symbol" charset="2"/>
                        <a:buChar char=""/>
                      </a:pPr>
                      <a:r>
                        <a:rPr b="0" lang="ru-RU" sz="28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i="1" lang="ru-RU" sz="2800" spc="-1" strike="noStrike">
                          <a:solidFill>
                            <a:srgbClr val="0000ff"/>
                          </a:solidFill>
                          <a:latin typeface="Arial"/>
                        </a:rPr>
                        <a:t>сущ. Ж. р. С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1" i="1" lang="ru-RU" sz="2800" spc="-1" strike="noStrike">
                          <a:solidFill>
                            <a:srgbClr val="ff3300"/>
                          </a:solidFill>
                          <a:latin typeface="Arial"/>
                        </a:rPr>
                        <a:t>Морковь 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1" i="1" lang="ru-RU" sz="2800" spc="-1" strike="noStrike">
                          <a:solidFill>
                            <a:srgbClr val="ff3300"/>
                          </a:solidFill>
                          <a:latin typeface="Arial"/>
                        </a:rPr>
                        <a:t>Мышь 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03" name="CustomShape 3"/>
          <p:cNvSpPr/>
          <p:nvPr/>
        </p:nvSpPr>
        <p:spPr>
          <a:xfrm>
            <a:off x="5651640" y="1773360"/>
            <a:ext cx="288720" cy="288720"/>
          </a:xfrm>
          <a:prstGeom prst="rect">
            <a:avLst/>
          </a:prstGeom>
          <a:solidFill>
            <a:schemeClr val="accent1"/>
          </a:solidFill>
          <a:ln w="5724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CustomShape 4"/>
          <p:cNvSpPr/>
          <p:nvPr/>
        </p:nvSpPr>
        <p:spPr>
          <a:xfrm>
            <a:off x="8675640" y="1773360"/>
            <a:ext cx="286920" cy="288720"/>
          </a:xfrm>
          <a:prstGeom prst="rect">
            <a:avLst/>
          </a:prstGeom>
          <a:solidFill>
            <a:schemeClr val="accent1"/>
          </a:solidFill>
          <a:ln w="5724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405" name="Picture 19" descr=""/>
          <p:cNvPicPr/>
          <p:nvPr/>
        </p:nvPicPr>
        <p:blipFill>
          <a:blip r:embed="rId1"/>
          <a:stretch/>
        </p:blipFill>
        <p:spPr>
          <a:xfrm>
            <a:off x="2124000" y="3068640"/>
            <a:ext cx="574200" cy="649080"/>
          </a:xfrm>
          <a:prstGeom prst="rect">
            <a:avLst/>
          </a:prstGeom>
          <a:ln>
            <a:noFill/>
          </a:ln>
        </p:spPr>
      </p:pic>
      <p:pic>
        <p:nvPicPr>
          <p:cNvPr id="406" name="Picture 20" descr=""/>
          <p:cNvPicPr/>
          <p:nvPr/>
        </p:nvPicPr>
        <p:blipFill>
          <a:blip r:embed="rId2"/>
          <a:stretch/>
        </p:blipFill>
        <p:spPr>
          <a:xfrm>
            <a:off x="1692360" y="4076640"/>
            <a:ext cx="1009440" cy="936360"/>
          </a:xfrm>
          <a:prstGeom prst="rect">
            <a:avLst/>
          </a:prstGeom>
          <a:ln>
            <a:noFill/>
          </a:ln>
        </p:spPr>
      </p:pic>
      <p:pic>
        <p:nvPicPr>
          <p:cNvPr id="407" name="Picture 21" descr=""/>
          <p:cNvPicPr/>
          <p:nvPr/>
        </p:nvPicPr>
        <p:blipFill>
          <a:blip r:embed="rId3"/>
          <a:stretch/>
        </p:blipFill>
        <p:spPr>
          <a:xfrm>
            <a:off x="1908000" y="5229360"/>
            <a:ext cx="799920" cy="791640"/>
          </a:xfrm>
          <a:prstGeom prst="rect">
            <a:avLst/>
          </a:prstGeom>
          <a:ln>
            <a:noFill/>
          </a:ln>
        </p:spPr>
      </p:pic>
      <p:pic>
        <p:nvPicPr>
          <p:cNvPr id="408" name="Picture 22" descr=""/>
          <p:cNvPicPr/>
          <p:nvPr/>
        </p:nvPicPr>
        <p:blipFill>
          <a:blip r:embed="rId4"/>
          <a:stretch/>
        </p:blipFill>
        <p:spPr>
          <a:xfrm>
            <a:off x="4643280" y="2492280"/>
            <a:ext cx="1007640" cy="936360"/>
          </a:xfrm>
          <a:prstGeom prst="rect">
            <a:avLst/>
          </a:prstGeom>
          <a:ln>
            <a:noFill/>
          </a:ln>
        </p:spPr>
      </p:pic>
      <p:pic>
        <p:nvPicPr>
          <p:cNvPr id="409" name="Picture 23" descr=""/>
          <p:cNvPicPr/>
          <p:nvPr/>
        </p:nvPicPr>
        <p:blipFill>
          <a:blip r:embed="rId5"/>
          <a:stretch/>
        </p:blipFill>
        <p:spPr>
          <a:xfrm>
            <a:off x="5003640" y="5084640"/>
            <a:ext cx="720360" cy="685440"/>
          </a:xfrm>
          <a:prstGeom prst="rect">
            <a:avLst/>
          </a:prstGeom>
          <a:ln>
            <a:noFill/>
          </a:ln>
        </p:spPr>
      </p:pic>
      <p:pic>
        <p:nvPicPr>
          <p:cNvPr id="410" name="Picture 24" descr=""/>
          <p:cNvPicPr/>
          <p:nvPr/>
        </p:nvPicPr>
        <p:blipFill>
          <a:blip r:embed="rId6"/>
          <a:stretch/>
        </p:blipFill>
        <p:spPr>
          <a:xfrm>
            <a:off x="4788000" y="6021360"/>
            <a:ext cx="1171080" cy="1114200"/>
          </a:xfrm>
          <a:prstGeom prst="rect">
            <a:avLst/>
          </a:prstGeom>
          <a:ln>
            <a:noFill/>
          </a:ln>
        </p:spPr>
      </p:pic>
      <p:pic>
        <p:nvPicPr>
          <p:cNvPr id="411" name="Picture 25" descr=""/>
          <p:cNvPicPr/>
          <p:nvPr/>
        </p:nvPicPr>
        <p:blipFill>
          <a:blip r:embed="rId7"/>
          <a:stretch/>
        </p:blipFill>
        <p:spPr>
          <a:xfrm>
            <a:off x="7956720" y="2421000"/>
            <a:ext cx="936360" cy="1152000"/>
          </a:xfrm>
          <a:prstGeom prst="rect">
            <a:avLst/>
          </a:prstGeom>
          <a:ln>
            <a:noFill/>
          </a:ln>
        </p:spPr>
      </p:pic>
      <p:pic>
        <p:nvPicPr>
          <p:cNvPr id="412" name="Picture 26" descr=""/>
          <p:cNvPicPr/>
          <p:nvPr/>
        </p:nvPicPr>
        <p:blipFill>
          <a:blip r:embed="rId8"/>
          <a:stretch/>
        </p:blipFill>
        <p:spPr>
          <a:xfrm>
            <a:off x="7380360" y="4076640"/>
            <a:ext cx="1590480" cy="1323720"/>
          </a:xfrm>
          <a:prstGeom prst="rect">
            <a:avLst/>
          </a:prstGeom>
          <a:ln>
            <a:noFill/>
          </a:ln>
        </p:spPr>
      </p:pic>
      <p:pic>
        <p:nvPicPr>
          <p:cNvPr id="413" name="Picture 27" descr=""/>
          <p:cNvPicPr/>
          <p:nvPr/>
        </p:nvPicPr>
        <p:blipFill>
          <a:blip r:embed="rId9"/>
          <a:stretch/>
        </p:blipFill>
        <p:spPr>
          <a:xfrm>
            <a:off x="4500720" y="3645000"/>
            <a:ext cx="561600" cy="561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3" dur="indefinite" restart="never" nodeType="tmRoot">
          <p:childTnLst>
            <p:seq>
              <p:cTn id="314" dur="indefinite" nodeType="mainSeq"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nodeType="with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319" dur="2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324" dur="2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nodeType="with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327" dur="2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nodeType="with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330" dur="2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nodeType="with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333" dur="2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nodeType="with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336" dur="2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nodeType="with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339" dur="2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nodeType="with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342" dur="2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nodeType="with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345" dur="2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nodeType="with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348" dur="2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nodeType="with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351" dur="2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nodeType="with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354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nodeType="with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357" dur="2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Shape 1"/>
          <p:cNvSpPr txBox="1"/>
          <p:nvPr/>
        </p:nvSpPr>
        <p:spPr>
          <a:xfrm>
            <a:off x="395280" y="620640"/>
            <a:ext cx="8229240" cy="460800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99"/>
                </a:solidFill>
                <a:latin typeface="Arial"/>
              </a:rPr>
              <a:t>Единственный путь, ведущий к знанию – деятельность.</a:t>
            </a:r>
            <a:br/>
            <a:r>
              <a:rPr b="0" lang="ru-RU" sz="4400" spc="-1" strike="noStrike">
                <a:solidFill>
                  <a:srgbClr val="ffff99"/>
                </a:solidFill>
                <a:latin typeface="Arial"/>
              </a:rPr>
              <a:t>     Бернад Шоу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Picture 2" descr=""/>
          <p:cNvPicPr/>
          <p:nvPr/>
        </p:nvPicPr>
        <p:blipFill>
          <a:blip r:embed="rId1"/>
          <a:stretch/>
        </p:blipFill>
        <p:spPr>
          <a:xfrm>
            <a:off x="3048120" y="2286000"/>
            <a:ext cx="2514240" cy="3885840"/>
          </a:xfrm>
          <a:prstGeom prst="rect">
            <a:avLst/>
          </a:prstGeom>
          <a:ln w="9360">
            <a:noFill/>
          </a:ln>
        </p:spPr>
      </p:pic>
      <p:pic>
        <p:nvPicPr>
          <p:cNvPr id="415" name="Picture 3" descr=""/>
          <p:cNvPicPr/>
          <p:nvPr/>
        </p:nvPicPr>
        <p:blipFill>
          <a:blip r:embed="rId2"/>
          <a:stretch/>
        </p:blipFill>
        <p:spPr>
          <a:xfrm>
            <a:off x="6019920" y="2286000"/>
            <a:ext cx="2692080" cy="3885840"/>
          </a:xfrm>
          <a:prstGeom prst="rect">
            <a:avLst/>
          </a:prstGeom>
          <a:ln w="9360">
            <a:noFill/>
          </a:ln>
        </p:spPr>
      </p:pic>
      <p:sp>
        <p:nvSpPr>
          <p:cNvPr id="416" name="CustomShape 1"/>
          <p:cNvSpPr/>
          <p:nvPr/>
        </p:nvSpPr>
        <p:spPr>
          <a:xfrm>
            <a:off x="1828800" y="380880"/>
            <a:ext cx="6829200" cy="1561680"/>
          </a:xfrm>
          <a:custGeom>
            <a:avLst/>
            <a:gdLst/>
            <a:ahLst/>
            <a:rect l="0" t="0" r="r" b="b"/>
            <a:pathLst>
              <a:path w="18972" h="4340">
                <a:moveTo>
                  <a:pt x="0" y="0"/>
                </a:moveTo>
                <a:lnTo>
                  <a:pt x="18971" y="0"/>
                </a:lnTo>
                <a:moveTo>
                  <a:pt x="0" y="4339"/>
                </a:moveTo>
                <a:lnTo>
                  <a:pt x="18971" y="4339"/>
                </a:lnTo>
              </a:path>
            </a:pathLst>
          </a:custGeom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Ctr="1">
            <a:prstTxWarp prst="textPlain"/>
            <a:noAutofit/>
          </a:bodyPr>
          <a:p>
            <a:pPr algn="ctr">
              <a:lnSpc>
                <a:spcPct val="100000"/>
              </a:lnSpc>
            </a:pPr>
            <a:r>
              <a:rPr b="1" i="1" lang="ru-RU" sz="5400" spc="-1" strike="noStrike">
                <a:solidFill>
                  <a:srgbClr val="ffffff"/>
                </a:solidFill>
                <a:latin typeface="Georgia"/>
              </a:rPr>
              <a:t>Объясни значение</a:t>
            </a:r>
            <a:endParaRPr b="0" lang="ru-RU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5400" spc="-1" strike="noStrike">
                <a:solidFill>
                  <a:srgbClr val="ffffff"/>
                </a:solidFill>
                <a:latin typeface="Georgia"/>
              </a:rPr>
              <a:t> </a:t>
            </a:r>
            <a:r>
              <a:rPr b="1" i="1" lang="ru-RU" sz="5400" spc="-1" strike="noStrike">
                <a:solidFill>
                  <a:srgbClr val="ffffff"/>
                </a:solidFill>
                <a:latin typeface="Georgia"/>
              </a:rPr>
              <a:t>фразеологизма</a:t>
            </a:r>
            <a:endParaRPr b="0" lang="ru-RU" sz="5400" spc="-1" strike="noStrike">
              <a:latin typeface="Arial"/>
            </a:endParaRPr>
          </a:p>
        </p:txBody>
      </p:sp>
      <p:pic>
        <p:nvPicPr>
          <p:cNvPr id="417" name="Picture 5" descr=""/>
          <p:cNvPicPr/>
          <p:nvPr/>
        </p:nvPicPr>
        <p:blipFill>
          <a:blip r:embed="rId3"/>
          <a:stretch/>
        </p:blipFill>
        <p:spPr>
          <a:xfrm>
            <a:off x="378000" y="3048120"/>
            <a:ext cx="1487160" cy="3123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8" dur="indefinite" restart="never" nodeType="tmRoot">
          <p:childTnLst>
            <p:seq>
              <p:cTn id="359" dur="indefinite" nodeType="mainSeq"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nodeType="after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4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5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nodeType="afterEffect" fill="hold" presetClass="entr" presetID="22" presetSubtype="1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369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4000"/>
                            </p:stCondLst>
                            <p:childTnLst>
                              <p:par>
                                <p:cTn id="371" nodeType="afterEffect" fill="hold" presetClass="entr" presetID="3" presetSubtype="1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73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9500"/>
                            </p:stCondLst>
                            <p:childTnLst>
                              <p:par>
                                <p:cTn id="375" nodeType="afterEffect" fill="hold" presetClass="entr" presetID="3" presetSubtype="1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7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152280" y="228600"/>
            <a:ext cx="8991360" cy="1396800"/>
          </a:xfrm>
          <a:custGeom>
            <a:avLst/>
            <a:gdLst/>
            <a:ahLst/>
            <a:rect l="0" t="0" r="r" b="b"/>
            <a:pathLst>
              <a:path w="24978" h="3882">
                <a:moveTo>
                  <a:pt x="0" y="1940"/>
                </a:moveTo>
                <a:lnTo>
                  <a:pt x="12488" y="0"/>
                </a:lnTo>
                <a:lnTo>
                  <a:pt x="24977" y="1940"/>
                </a:lnTo>
                <a:moveTo>
                  <a:pt x="0" y="3881"/>
                </a:moveTo>
                <a:lnTo>
                  <a:pt x="24977" y="3881"/>
                </a:lnTo>
              </a:path>
            </a:pathLst>
          </a:custGeom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Ctr="1">
            <a:prstTxWarp prst="textTriangle"/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cc"/>
                </a:solidFill>
                <a:latin typeface="Times New Roman"/>
              </a:rPr>
              <a:t>Особенности сказок Салтыкова - Щедрина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419" name="Line 2"/>
          <p:cNvSpPr/>
          <p:nvPr/>
        </p:nvSpPr>
        <p:spPr>
          <a:xfrm flipH="1">
            <a:off x="1676160" y="1523880"/>
            <a:ext cx="609840" cy="609480"/>
          </a:xfrm>
          <a:prstGeom prst="line">
            <a:avLst/>
          </a:prstGeom>
          <a:ln w="9360">
            <a:solidFill>
              <a:schemeClr val="tx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20" name="CustomShape 3"/>
          <p:cNvSpPr/>
          <p:nvPr/>
        </p:nvSpPr>
        <p:spPr>
          <a:xfrm>
            <a:off x="480960" y="2479680"/>
            <a:ext cx="1631880" cy="1187640"/>
          </a:xfrm>
          <a:prstGeom prst="rect">
            <a:avLst/>
          </a:prstGeom>
          <a:noFill/>
          <a:ln w="76320">
            <a:solidFill>
              <a:srgbClr val="493294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493294"/>
                </a:solidFill>
                <a:latin typeface="Times New Roman"/>
              </a:rPr>
              <a:t>«Для детей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493294"/>
                </a:solidFill>
                <a:latin typeface="Times New Roman"/>
              </a:rPr>
              <a:t>изрядного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493294"/>
                </a:solidFill>
                <a:latin typeface="Times New Roman"/>
              </a:rPr>
              <a:t>возраста»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21" name="Line 4"/>
          <p:cNvSpPr/>
          <p:nvPr/>
        </p:nvSpPr>
        <p:spPr>
          <a:xfrm flipH="1">
            <a:off x="2286000" y="1523880"/>
            <a:ext cx="761760" cy="2895480"/>
          </a:xfrm>
          <a:prstGeom prst="line">
            <a:avLst/>
          </a:prstGeom>
          <a:ln w="9360">
            <a:solidFill>
              <a:schemeClr val="tx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22" name="CustomShape 5"/>
          <p:cNvSpPr/>
          <p:nvPr/>
        </p:nvSpPr>
        <p:spPr>
          <a:xfrm>
            <a:off x="1371600" y="4419720"/>
            <a:ext cx="2461680" cy="821880"/>
          </a:xfrm>
          <a:prstGeom prst="rect">
            <a:avLst/>
          </a:prstGeom>
          <a:noFill/>
          <a:ln w="7632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f3300"/>
                </a:solidFill>
                <a:latin typeface="Times New Roman"/>
              </a:rPr>
              <a:t>Гиперболизация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f3300"/>
                </a:solidFill>
                <a:latin typeface="Times New Roman"/>
              </a:rPr>
              <a:t>Антитеза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23" name="Line 6"/>
          <p:cNvSpPr/>
          <p:nvPr/>
        </p:nvSpPr>
        <p:spPr>
          <a:xfrm>
            <a:off x="4190760" y="1600200"/>
            <a:ext cx="76320" cy="1295280"/>
          </a:xfrm>
          <a:prstGeom prst="line">
            <a:avLst/>
          </a:prstGeom>
          <a:ln w="9360">
            <a:solidFill>
              <a:schemeClr val="tx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24" name="CustomShape 7"/>
          <p:cNvSpPr/>
          <p:nvPr/>
        </p:nvSpPr>
        <p:spPr>
          <a:xfrm>
            <a:off x="3663360" y="2895480"/>
            <a:ext cx="1545120" cy="821880"/>
          </a:xfrm>
          <a:prstGeom prst="rect">
            <a:avLst/>
          </a:prstGeom>
          <a:noFill/>
          <a:ln w="7632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ffff"/>
                </a:solidFill>
                <a:latin typeface="Times New Roman"/>
              </a:rPr>
              <a:t>Смешение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ffff"/>
                </a:solidFill>
                <a:latin typeface="Times New Roman"/>
              </a:rPr>
              <a:t>стилей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25" name="Line 8"/>
          <p:cNvSpPr/>
          <p:nvPr/>
        </p:nvSpPr>
        <p:spPr>
          <a:xfrm>
            <a:off x="5790960" y="1523880"/>
            <a:ext cx="381240" cy="2133720"/>
          </a:xfrm>
          <a:prstGeom prst="line">
            <a:avLst/>
          </a:prstGeom>
          <a:ln w="9360">
            <a:solidFill>
              <a:schemeClr val="tx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26" name="CustomShape 9"/>
          <p:cNvSpPr/>
          <p:nvPr/>
        </p:nvSpPr>
        <p:spPr>
          <a:xfrm>
            <a:off x="5470560" y="3657600"/>
            <a:ext cx="2687400" cy="1553400"/>
          </a:xfrm>
          <a:prstGeom prst="rect">
            <a:avLst/>
          </a:prstGeom>
          <a:noFill/>
          <a:ln w="76320">
            <a:solidFill>
              <a:schemeClr val="hlink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ffff"/>
                </a:solidFill>
                <a:latin typeface="Times New Roman"/>
              </a:rPr>
              <a:t>Использование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ffff"/>
                </a:solidFill>
                <a:latin typeface="Times New Roman"/>
              </a:rPr>
              <a:t>черт народных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ffff"/>
                </a:solidFill>
                <a:latin typeface="Times New Roman"/>
              </a:rPr>
              <a:t>сказок и элементов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ffff"/>
                </a:solidFill>
                <a:latin typeface="Times New Roman"/>
              </a:rPr>
              <a:t>реальной жизни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27" name="Line 10"/>
          <p:cNvSpPr/>
          <p:nvPr/>
        </p:nvSpPr>
        <p:spPr>
          <a:xfrm>
            <a:off x="6781680" y="1600200"/>
            <a:ext cx="609480" cy="457200"/>
          </a:xfrm>
          <a:prstGeom prst="line">
            <a:avLst/>
          </a:prstGeom>
          <a:ln w="9360">
            <a:solidFill>
              <a:schemeClr val="tx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28" name="CustomShape 11"/>
          <p:cNvSpPr/>
          <p:nvPr/>
        </p:nvSpPr>
        <p:spPr>
          <a:xfrm>
            <a:off x="6629400" y="2133720"/>
            <a:ext cx="2133360" cy="821880"/>
          </a:xfrm>
          <a:prstGeom prst="rect">
            <a:avLst/>
          </a:prstGeom>
          <a:noFill/>
          <a:ln w="76320">
            <a:solidFill>
              <a:srgbClr val="00cc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cc99"/>
                </a:solidFill>
                <a:latin typeface="Times New Roman"/>
              </a:rPr>
              <a:t>Иносказание,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cc99"/>
                </a:solidFill>
                <a:latin typeface="Times New Roman"/>
              </a:rPr>
              <a:t>Эзопов язык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29" name="Line 12"/>
          <p:cNvSpPr/>
          <p:nvPr/>
        </p:nvSpPr>
        <p:spPr>
          <a:xfrm>
            <a:off x="0" y="1523880"/>
            <a:ext cx="9144000" cy="0"/>
          </a:xfrm>
          <a:prstGeom prst="line">
            <a:avLst/>
          </a:prstGeom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4400"/>
          </a:xfrm>
          <a:prstGeom prst="rect">
            <a:avLst/>
          </a:prstGeom>
          <a:ln w="9360">
            <a:noFill/>
          </a:ln>
        </p:spPr>
      </p:pic>
      <p:grpSp>
        <p:nvGrpSpPr>
          <p:cNvPr id="431" name="Group 1"/>
          <p:cNvGrpSpPr/>
          <p:nvPr/>
        </p:nvGrpSpPr>
        <p:grpSpPr>
          <a:xfrm>
            <a:off x="1486800" y="171000"/>
            <a:ext cx="6175080" cy="6513840"/>
            <a:chOff x="1486800" y="171000"/>
            <a:chExt cx="6175080" cy="6513840"/>
          </a:xfrm>
        </p:grpSpPr>
        <p:sp>
          <p:nvSpPr>
            <p:cNvPr id="432" name="Line 2"/>
            <p:cNvSpPr/>
            <p:nvPr/>
          </p:nvSpPr>
          <p:spPr>
            <a:xfrm flipH="1" flipV="1">
              <a:off x="3529440" y="1523520"/>
              <a:ext cx="793800" cy="1449360"/>
            </a:xfrm>
            <a:prstGeom prst="line">
              <a:avLst/>
            </a:prstGeom>
            <a:ln w="28440">
              <a:solidFill>
                <a:schemeClr val="bg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3" name="CustomShape 3"/>
            <p:cNvSpPr/>
            <p:nvPr/>
          </p:nvSpPr>
          <p:spPr>
            <a:xfrm>
              <a:off x="2778120" y="537840"/>
              <a:ext cx="1003320" cy="1058400"/>
            </a:xfrm>
            <a:prstGeom prst="rect">
              <a:avLst/>
            </a:prstGeom>
            <a:gradFill rotWithShape="0">
              <a:gsLst>
                <a:gs pos="0">
                  <a:srgbClr val="006462"/>
                </a:gs>
                <a:gs pos="100000">
                  <a:srgbClr val="008080"/>
                </a:gs>
              </a:gsLst>
              <a:path path="rect"/>
            </a:gradFill>
            <a:ln w="9360">
              <a:solidFill>
                <a:schemeClr val="tx1"/>
              </a:solidFill>
              <a:miter/>
            </a:ln>
            <a:effectLst>
              <a:outerShdw algn="ctr" dir="1593903" dist="141677" rotWithShape="0">
                <a:schemeClr val="accent2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1600" spc="-1" strike="noStrike">
                  <a:solidFill>
                    <a:srgbClr val="ffffff"/>
                  </a:solidFill>
                  <a:latin typeface="Arial"/>
                </a:rPr>
                <a:t>Путеше-</a:t>
              </a:r>
              <a:endParaRPr b="0" lang="ru-RU" sz="16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ru-RU" sz="1600" spc="-1" strike="noStrike">
                  <a:solidFill>
                    <a:srgbClr val="ffffff"/>
                  </a:solidFill>
                  <a:latin typeface="Arial"/>
                </a:rPr>
                <a:t>ствие</a:t>
              </a:r>
              <a:endParaRPr b="0" lang="ru-RU" sz="1600" spc="-1" strike="noStrike">
                <a:latin typeface="Arial"/>
              </a:endParaRPr>
            </a:p>
          </p:txBody>
        </p:sp>
        <p:sp>
          <p:nvSpPr>
            <p:cNvPr id="434" name="Line 4"/>
            <p:cNvSpPr/>
            <p:nvPr/>
          </p:nvSpPr>
          <p:spPr>
            <a:xfrm flipH="1" flipV="1">
              <a:off x="2767320" y="2329200"/>
              <a:ext cx="1374120" cy="837360"/>
            </a:xfrm>
            <a:prstGeom prst="line">
              <a:avLst/>
            </a:prstGeom>
            <a:ln w="28440">
              <a:solidFill>
                <a:schemeClr val="bg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5" name="CustomShape 5"/>
            <p:cNvSpPr/>
            <p:nvPr/>
          </p:nvSpPr>
          <p:spPr>
            <a:xfrm>
              <a:off x="1832760" y="1536840"/>
              <a:ext cx="1003320" cy="1058400"/>
            </a:xfrm>
            <a:prstGeom prst="rect">
              <a:avLst/>
            </a:prstGeom>
            <a:solidFill>
              <a:srgbClr val="ffcc99"/>
            </a:solidFill>
            <a:ln w="25560">
              <a:solidFill>
                <a:srgbClr val="800080"/>
              </a:solidFill>
              <a:miter/>
            </a:ln>
            <a:effectLst>
              <a:outerShdw algn="ctr" dir="1593903" dist="141677" rotWithShape="0">
                <a:schemeClr val="accent2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05a58"/>
                  </a:solidFill>
                  <a:latin typeface="Arial"/>
                </a:rPr>
                <a:t>Твор-</a:t>
              </a:r>
              <a:endParaRPr b="0" lang="ru-RU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05a58"/>
                  </a:solidFill>
                  <a:latin typeface="Arial"/>
                </a:rPr>
                <a:t>ческий </a:t>
              </a:r>
              <a:endParaRPr b="0" lang="ru-RU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05a58"/>
                  </a:solidFill>
                  <a:latin typeface="Arial"/>
                </a:rPr>
                <a:t>отчёт</a:t>
              </a:r>
              <a:endParaRPr b="0" lang="ru-RU" sz="1400" spc="-1" strike="noStrike">
                <a:latin typeface="Arial"/>
              </a:endParaRPr>
            </a:p>
          </p:txBody>
        </p:sp>
        <p:sp>
          <p:nvSpPr>
            <p:cNvPr id="436" name="Line 6"/>
            <p:cNvSpPr/>
            <p:nvPr/>
          </p:nvSpPr>
          <p:spPr>
            <a:xfrm flipH="1">
              <a:off x="2488680" y="3429000"/>
              <a:ext cx="1587600" cy="0"/>
            </a:xfrm>
            <a:prstGeom prst="line">
              <a:avLst/>
            </a:prstGeom>
            <a:ln w="28440">
              <a:solidFill>
                <a:schemeClr val="bg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7" name="CustomShape 7"/>
            <p:cNvSpPr/>
            <p:nvPr/>
          </p:nvSpPr>
          <p:spPr>
            <a:xfrm>
              <a:off x="1486800" y="2900520"/>
              <a:ext cx="1003320" cy="1058400"/>
            </a:xfrm>
            <a:prstGeom prst="rect">
              <a:avLst/>
            </a:prstGeom>
            <a:solidFill>
              <a:srgbClr val="ff99cc"/>
            </a:solidFill>
            <a:ln w="25560">
              <a:solidFill>
                <a:srgbClr val="800080"/>
              </a:solidFill>
              <a:miter/>
            </a:ln>
            <a:effectLst>
              <a:outerShdw algn="ctr" dir="1593903" dist="141677" rotWithShape="0">
                <a:schemeClr val="accent2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600" spc="-1" strike="noStrike">
                  <a:solidFill>
                    <a:srgbClr val="ffffff"/>
                  </a:solidFill>
                  <a:latin typeface="Arial"/>
                </a:rPr>
                <a:t>Смотр </a:t>
              </a:r>
              <a:endParaRPr b="0" lang="ru-RU" sz="16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600" spc="-1" strike="noStrike">
                  <a:solidFill>
                    <a:srgbClr val="ffffff"/>
                  </a:solidFill>
                  <a:latin typeface="Arial"/>
                </a:rPr>
                <a:t>знаний</a:t>
              </a:r>
              <a:endParaRPr b="0" lang="ru-RU" sz="1600" spc="-1" strike="noStrike">
                <a:latin typeface="Arial"/>
              </a:endParaRPr>
            </a:p>
          </p:txBody>
        </p:sp>
        <p:sp>
          <p:nvSpPr>
            <p:cNvPr id="438" name="Line 8"/>
            <p:cNvSpPr/>
            <p:nvPr/>
          </p:nvSpPr>
          <p:spPr>
            <a:xfrm flipH="1">
              <a:off x="2769120" y="3691080"/>
              <a:ext cx="1374120" cy="837360"/>
            </a:xfrm>
            <a:prstGeom prst="line">
              <a:avLst/>
            </a:prstGeom>
            <a:ln w="28440">
              <a:solidFill>
                <a:schemeClr val="bg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9" name="CustomShape 9"/>
            <p:cNvSpPr/>
            <p:nvPr/>
          </p:nvSpPr>
          <p:spPr>
            <a:xfrm>
              <a:off x="1834560" y="4264560"/>
              <a:ext cx="1003320" cy="1058400"/>
            </a:xfrm>
            <a:prstGeom prst="rect">
              <a:avLst/>
            </a:prstGeom>
            <a:solidFill>
              <a:srgbClr val="00ffff"/>
            </a:solidFill>
            <a:ln w="25560">
              <a:solidFill>
                <a:srgbClr val="800080"/>
              </a:solidFill>
              <a:miter/>
            </a:ln>
            <a:effectLst>
              <a:outerShdw algn="ctr" dir="1593903" dist="141677" rotWithShape="0">
                <a:schemeClr val="accent2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600" spc="-1" strike="noStrike">
                  <a:solidFill>
                    <a:srgbClr val="005a58"/>
                  </a:solidFill>
                  <a:latin typeface="Arial"/>
                </a:rPr>
                <a:t>Исследо-</a:t>
              </a:r>
              <a:endParaRPr b="0" lang="ru-RU" sz="16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600" spc="-1" strike="noStrike">
                  <a:solidFill>
                    <a:srgbClr val="005a58"/>
                  </a:solidFill>
                  <a:latin typeface="Arial"/>
                </a:rPr>
                <a:t>вание</a:t>
              </a:r>
              <a:endParaRPr b="0" lang="ru-RU" sz="1600" spc="-1" strike="noStrike">
                <a:latin typeface="Arial"/>
              </a:endParaRPr>
            </a:p>
          </p:txBody>
        </p:sp>
        <p:sp>
          <p:nvSpPr>
            <p:cNvPr id="440" name="Line 10"/>
            <p:cNvSpPr/>
            <p:nvPr/>
          </p:nvSpPr>
          <p:spPr>
            <a:xfrm flipH="1">
              <a:off x="3533040" y="3882960"/>
              <a:ext cx="793440" cy="1449360"/>
            </a:xfrm>
            <a:prstGeom prst="line">
              <a:avLst/>
            </a:prstGeom>
            <a:ln w="28440">
              <a:solidFill>
                <a:schemeClr val="bg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1" name="CustomShape 11"/>
            <p:cNvSpPr/>
            <p:nvPr/>
          </p:nvSpPr>
          <p:spPr>
            <a:xfrm>
              <a:off x="2781720" y="5261760"/>
              <a:ext cx="1003320" cy="1058400"/>
            </a:xfrm>
            <a:prstGeom prst="rect">
              <a:avLst/>
            </a:prstGeom>
            <a:solidFill>
              <a:srgbClr val="ff6600"/>
            </a:solidFill>
            <a:ln w="25560">
              <a:solidFill>
                <a:srgbClr val="800080"/>
              </a:solidFill>
              <a:miter/>
            </a:ln>
            <a:effectLst>
              <a:outerShdw algn="ctr" dir="1593903" dist="141677" rotWithShape="0">
                <a:schemeClr val="accent2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600" spc="-1" strike="noStrike">
                  <a:solidFill>
                    <a:srgbClr val="ffffff"/>
                  </a:solidFill>
                  <a:latin typeface="Arial"/>
                </a:rPr>
                <a:t>Путешест-</a:t>
              </a:r>
              <a:endParaRPr b="0" lang="ru-RU" sz="16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600" spc="-1" strike="noStrike">
                  <a:solidFill>
                    <a:srgbClr val="ffffff"/>
                  </a:solidFill>
                  <a:latin typeface="Arial"/>
                </a:rPr>
                <a:t>вие</a:t>
              </a:r>
              <a:endParaRPr b="0" lang="ru-RU" sz="1600" spc="-1" strike="noStrike">
                <a:latin typeface="Arial"/>
              </a:endParaRPr>
            </a:p>
          </p:txBody>
        </p:sp>
        <p:sp>
          <p:nvSpPr>
            <p:cNvPr id="442" name="Line 12"/>
            <p:cNvSpPr/>
            <p:nvPr/>
          </p:nvSpPr>
          <p:spPr>
            <a:xfrm>
              <a:off x="4575240" y="3951720"/>
              <a:ext cx="0" cy="1674360"/>
            </a:xfrm>
            <a:prstGeom prst="line">
              <a:avLst/>
            </a:prstGeom>
            <a:ln w="28440">
              <a:solidFill>
                <a:schemeClr val="bg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3" name="CustomShape 13"/>
            <p:cNvSpPr/>
            <p:nvPr/>
          </p:nvSpPr>
          <p:spPr>
            <a:xfrm>
              <a:off x="4074480" y="5626440"/>
              <a:ext cx="1003320" cy="1058400"/>
            </a:xfrm>
            <a:prstGeom prst="rect">
              <a:avLst/>
            </a:prstGeom>
            <a:solidFill>
              <a:srgbClr val="99cc00"/>
            </a:solidFill>
            <a:ln w="25560">
              <a:solidFill>
                <a:srgbClr val="800080"/>
              </a:solidFill>
              <a:miter/>
            </a:ln>
            <a:effectLst>
              <a:outerShdw algn="ctr" dir="1593903" dist="141677" rotWithShape="0">
                <a:schemeClr val="accent2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600" spc="-1" strike="noStrike">
                  <a:solidFill>
                    <a:srgbClr val="005a58"/>
                  </a:solidFill>
                  <a:latin typeface="Arial"/>
                </a:rPr>
                <a:t>Интегри-</a:t>
              </a:r>
              <a:endParaRPr b="0" lang="ru-RU" sz="16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600" spc="-1" strike="noStrike">
                  <a:solidFill>
                    <a:srgbClr val="005a58"/>
                  </a:solidFill>
                  <a:latin typeface="Arial"/>
                </a:rPr>
                <a:t>рован-</a:t>
              </a:r>
              <a:endParaRPr b="0" lang="ru-RU" sz="16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600" spc="-1" strike="noStrike">
                  <a:solidFill>
                    <a:srgbClr val="005a58"/>
                  </a:solidFill>
                  <a:latin typeface="Arial"/>
                </a:rPr>
                <a:t>ный</a:t>
              </a:r>
              <a:endParaRPr b="0" lang="ru-RU" sz="1600" spc="-1" strike="noStrike">
                <a:latin typeface="Arial"/>
              </a:endParaRPr>
            </a:p>
          </p:txBody>
        </p:sp>
        <p:sp>
          <p:nvSpPr>
            <p:cNvPr id="444" name="Line 14"/>
            <p:cNvSpPr/>
            <p:nvPr/>
          </p:nvSpPr>
          <p:spPr>
            <a:xfrm>
              <a:off x="4824000" y="3880800"/>
              <a:ext cx="793800" cy="1449360"/>
            </a:xfrm>
            <a:prstGeom prst="line">
              <a:avLst/>
            </a:prstGeom>
            <a:ln w="28440">
              <a:solidFill>
                <a:schemeClr val="bg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5" name="CustomShape 15"/>
            <p:cNvSpPr/>
            <p:nvPr/>
          </p:nvSpPr>
          <p:spPr>
            <a:xfrm>
              <a:off x="5367600" y="5259960"/>
              <a:ext cx="1003320" cy="1058400"/>
            </a:xfrm>
            <a:prstGeom prst="rect">
              <a:avLst/>
            </a:prstGeom>
            <a:solidFill>
              <a:srgbClr val="ffff99"/>
            </a:solidFill>
            <a:ln w="25560">
              <a:solidFill>
                <a:srgbClr val="800080"/>
              </a:solidFill>
              <a:miter/>
            </a:ln>
            <a:effectLst>
              <a:outerShdw algn="ctr" dir="1593903" dist="141677" rotWithShape="0">
                <a:schemeClr val="accent2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400" spc="-1" strike="noStrike">
                  <a:solidFill>
                    <a:srgbClr val="005a58"/>
                  </a:solidFill>
                  <a:latin typeface="Arial"/>
                </a:rPr>
                <a:t>зачёт</a:t>
              </a:r>
              <a:endParaRPr b="0" lang="ru-RU" sz="2400" spc="-1" strike="noStrike">
                <a:latin typeface="Arial"/>
              </a:endParaRPr>
            </a:p>
          </p:txBody>
        </p:sp>
        <p:sp>
          <p:nvSpPr>
            <p:cNvPr id="446" name="Line 16"/>
            <p:cNvSpPr/>
            <p:nvPr/>
          </p:nvSpPr>
          <p:spPr>
            <a:xfrm>
              <a:off x="5005800" y="3687480"/>
              <a:ext cx="1374120" cy="837360"/>
            </a:xfrm>
            <a:prstGeom prst="line">
              <a:avLst/>
            </a:prstGeom>
            <a:ln w="28440">
              <a:solidFill>
                <a:schemeClr val="bg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7" name="CustomShape 17"/>
            <p:cNvSpPr/>
            <p:nvPr/>
          </p:nvSpPr>
          <p:spPr>
            <a:xfrm>
              <a:off x="6312960" y="4260600"/>
              <a:ext cx="1003320" cy="1058400"/>
            </a:xfrm>
            <a:prstGeom prst="rect">
              <a:avLst/>
            </a:prstGeom>
            <a:solidFill>
              <a:srgbClr val="99ccff"/>
            </a:solidFill>
            <a:ln w="25560">
              <a:solidFill>
                <a:srgbClr val="800080"/>
              </a:solidFill>
              <a:miter/>
            </a:ln>
            <a:effectLst>
              <a:outerShdw algn="ctr" dir="1593903" dist="141677" rotWithShape="0">
                <a:schemeClr val="accent2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005a58"/>
                  </a:solidFill>
                  <a:latin typeface="Arial"/>
                </a:rPr>
                <a:t>семинар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448" name="Line 18"/>
            <p:cNvSpPr/>
            <p:nvPr/>
          </p:nvSpPr>
          <p:spPr>
            <a:xfrm>
              <a:off x="5070960" y="3425040"/>
              <a:ext cx="1587600" cy="0"/>
            </a:xfrm>
            <a:prstGeom prst="line">
              <a:avLst/>
            </a:prstGeom>
            <a:ln w="28440">
              <a:solidFill>
                <a:schemeClr val="bg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9" name="CustomShape 19"/>
            <p:cNvSpPr/>
            <p:nvPr/>
          </p:nvSpPr>
          <p:spPr>
            <a:xfrm>
              <a:off x="6658560" y="2896920"/>
              <a:ext cx="1003320" cy="1058400"/>
            </a:xfrm>
            <a:prstGeom prst="rect">
              <a:avLst/>
            </a:prstGeom>
            <a:solidFill>
              <a:srgbClr val="ffcc99"/>
            </a:solidFill>
            <a:ln w="25560">
              <a:solidFill>
                <a:srgbClr val="800080"/>
              </a:solidFill>
              <a:miter/>
            </a:ln>
            <a:effectLst>
              <a:outerShdw algn="ctr" dir="1593903" dist="141677" rotWithShape="0">
                <a:schemeClr val="accent2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600" spc="-1" strike="noStrike">
                  <a:solidFill>
                    <a:srgbClr val="005a58"/>
                  </a:solidFill>
                  <a:latin typeface="Arial"/>
                </a:rPr>
                <a:t>экскурсия</a:t>
              </a:r>
              <a:endParaRPr b="0" lang="ru-RU" sz="1600" spc="-1" strike="noStrike">
                <a:latin typeface="Arial"/>
              </a:endParaRPr>
            </a:p>
          </p:txBody>
        </p:sp>
        <p:sp>
          <p:nvSpPr>
            <p:cNvPr id="450" name="Line 20"/>
            <p:cNvSpPr/>
            <p:nvPr/>
          </p:nvSpPr>
          <p:spPr>
            <a:xfrm flipV="1">
              <a:off x="5004000" y="2325600"/>
              <a:ext cx="1374120" cy="837000"/>
            </a:xfrm>
            <a:prstGeom prst="line">
              <a:avLst/>
            </a:prstGeom>
            <a:ln w="28440">
              <a:solidFill>
                <a:schemeClr val="bg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1" name="CustomShape 21"/>
            <p:cNvSpPr/>
            <p:nvPr/>
          </p:nvSpPr>
          <p:spPr>
            <a:xfrm>
              <a:off x="6311160" y="1533240"/>
              <a:ext cx="1003320" cy="1058400"/>
            </a:xfrm>
            <a:prstGeom prst="rect">
              <a:avLst/>
            </a:prstGeom>
            <a:solidFill>
              <a:srgbClr val="008000"/>
            </a:solidFill>
            <a:ln w="25560">
              <a:solidFill>
                <a:srgbClr val="800080"/>
              </a:solidFill>
              <a:miter/>
            </a:ln>
            <a:effectLst>
              <a:outerShdw algn="ctr" dir="1593903" dist="141677" rotWithShape="0">
                <a:schemeClr val="accent2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ffffff"/>
                  </a:solidFill>
                  <a:latin typeface="Arial"/>
                </a:rPr>
                <a:t>Соревнова-</a:t>
              </a:r>
              <a:endParaRPr b="0" lang="ru-RU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ffffff"/>
                  </a:solidFill>
                  <a:latin typeface="Arial"/>
                </a:rPr>
                <a:t>ние</a:t>
              </a:r>
              <a:endParaRPr b="0" lang="ru-RU" sz="1400" spc="-1" strike="noStrike">
                <a:latin typeface="Arial"/>
              </a:endParaRPr>
            </a:p>
          </p:txBody>
        </p:sp>
        <p:sp>
          <p:nvSpPr>
            <p:cNvPr id="452" name="Line 22"/>
            <p:cNvSpPr/>
            <p:nvPr/>
          </p:nvSpPr>
          <p:spPr>
            <a:xfrm flipV="1">
              <a:off x="4822200" y="1521720"/>
              <a:ext cx="792000" cy="1449360"/>
            </a:xfrm>
            <a:prstGeom prst="line">
              <a:avLst/>
            </a:prstGeom>
            <a:ln w="28440">
              <a:solidFill>
                <a:schemeClr val="bg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3" name="CustomShape 23"/>
            <p:cNvSpPr/>
            <p:nvPr/>
          </p:nvSpPr>
          <p:spPr>
            <a:xfrm>
              <a:off x="5364000" y="535680"/>
              <a:ext cx="1003320" cy="1058400"/>
            </a:xfrm>
            <a:prstGeom prst="rect">
              <a:avLst/>
            </a:prstGeom>
            <a:solidFill>
              <a:srgbClr val="ccffcc"/>
            </a:solidFill>
            <a:ln w="25560">
              <a:solidFill>
                <a:srgbClr val="800080"/>
              </a:solidFill>
              <a:miter/>
            </a:ln>
            <a:effectLst>
              <a:outerShdw algn="ctr" dir="1593903" dist="141677" rotWithShape="0">
                <a:schemeClr val="accent2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05a58"/>
                  </a:solidFill>
                  <a:latin typeface="Arial"/>
                </a:rPr>
                <a:t>Конферен-</a:t>
              </a:r>
              <a:endParaRPr b="0" lang="ru-RU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05a58"/>
                  </a:solidFill>
                  <a:latin typeface="Arial"/>
                </a:rPr>
                <a:t>ция</a:t>
              </a:r>
              <a:endParaRPr b="0" lang="ru-RU" sz="1400" spc="-1" strike="noStrike">
                <a:latin typeface="Arial"/>
              </a:endParaRPr>
            </a:p>
          </p:txBody>
        </p:sp>
        <p:sp>
          <p:nvSpPr>
            <p:cNvPr id="454" name="Line 24"/>
            <p:cNvSpPr/>
            <p:nvPr/>
          </p:nvSpPr>
          <p:spPr>
            <a:xfrm flipV="1">
              <a:off x="4572000" y="1227960"/>
              <a:ext cx="0" cy="1672560"/>
            </a:xfrm>
            <a:prstGeom prst="line">
              <a:avLst/>
            </a:prstGeom>
            <a:ln w="28440">
              <a:solidFill>
                <a:schemeClr val="bg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5" name="CustomShape 25"/>
            <p:cNvSpPr/>
            <p:nvPr/>
          </p:nvSpPr>
          <p:spPr>
            <a:xfrm>
              <a:off x="4070880" y="171000"/>
              <a:ext cx="1003320" cy="1058400"/>
            </a:xfrm>
            <a:prstGeom prst="rect">
              <a:avLst/>
            </a:prstGeom>
            <a:solidFill>
              <a:srgbClr val="ff00ff"/>
            </a:solidFill>
            <a:ln w="25560">
              <a:solidFill>
                <a:srgbClr val="800080"/>
              </a:solidFill>
              <a:miter/>
            </a:ln>
            <a:effectLst>
              <a:outerShdw algn="ctr" dir="1593903" dist="141677" rotWithShape="0">
                <a:schemeClr val="accent2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ffffff"/>
                  </a:solidFill>
                  <a:latin typeface="Arial"/>
                </a:rPr>
                <a:t>игра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456" name="CustomShape 26"/>
            <p:cNvSpPr/>
            <p:nvPr/>
          </p:nvSpPr>
          <p:spPr>
            <a:xfrm>
              <a:off x="4070880" y="2900520"/>
              <a:ext cx="1003320" cy="1058400"/>
            </a:xfrm>
            <a:prstGeom prst="rect">
              <a:avLst/>
            </a:prstGeom>
            <a:gradFill rotWithShape="0">
              <a:gsLst>
                <a:gs pos="0">
                  <a:srgbClr val="006462"/>
                </a:gs>
                <a:gs pos="100000">
                  <a:srgbClr val="008080"/>
                </a:gs>
              </a:gsLst>
              <a:path path="rect"/>
            </a:gradFill>
            <a:ln w="9360">
              <a:solidFill>
                <a:schemeClr val="tx1"/>
              </a:solidFill>
              <a:miter/>
            </a:ln>
            <a:effectLst>
              <a:outerShdw algn="ctr" dir="1593903" dist="141677" rotWithShape="0">
                <a:schemeClr val="folHlink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800" spc="-1" strike="noStrike" u="sng">
                  <a:solidFill>
                    <a:srgbClr val="ffff99"/>
                  </a:solidFill>
                  <a:uFillTx/>
                  <a:latin typeface="Arial"/>
                </a:rPr>
                <a:t>урок</a:t>
              </a:r>
              <a:endParaRPr b="0" lang="ru-RU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8" dur="indefinite" restart="never" nodeType="tmRoot">
          <p:childTnLst>
            <p:seq>
              <p:cTn id="379" dur="indefinite" nodeType="mainSeq"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nodeType="withEffect" fill="hold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id="384" dur="2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roup 1"/>
          <p:cNvGrpSpPr/>
          <p:nvPr/>
        </p:nvGrpSpPr>
        <p:grpSpPr>
          <a:xfrm>
            <a:off x="2554200" y="961920"/>
            <a:ext cx="3960720" cy="4675320"/>
            <a:chOff x="2554200" y="961920"/>
            <a:chExt cx="3960720" cy="4675320"/>
          </a:xfrm>
        </p:grpSpPr>
        <p:sp>
          <p:nvSpPr>
            <p:cNvPr id="458" name="CustomShape 2"/>
            <p:cNvSpPr/>
            <p:nvPr/>
          </p:nvSpPr>
          <p:spPr>
            <a:xfrm>
              <a:off x="3187440" y="961920"/>
              <a:ext cx="2694240" cy="31802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360">
              <a:solidFill>
                <a:schemeClr val="tx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9" name="CustomShape 3"/>
            <p:cNvSpPr/>
            <p:nvPr/>
          </p:nvSpPr>
          <p:spPr>
            <a:xfrm rot="5400000">
              <a:off x="3577680" y="1951920"/>
              <a:ext cx="3180240" cy="26942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360">
              <a:solidFill>
                <a:schemeClr val="tx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0" name="CustomShape 4"/>
            <p:cNvSpPr/>
            <p:nvPr/>
          </p:nvSpPr>
          <p:spPr>
            <a:xfrm rot="10800000">
              <a:off x="3187800" y="2456640"/>
              <a:ext cx="2694240" cy="31802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360">
              <a:solidFill>
                <a:schemeClr val="tx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1" name="CustomShape 5"/>
            <p:cNvSpPr/>
            <p:nvPr/>
          </p:nvSpPr>
          <p:spPr>
            <a:xfrm rot="16200000">
              <a:off x="2311200" y="1952640"/>
              <a:ext cx="3180240" cy="26942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360">
              <a:solidFill>
                <a:schemeClr val="tx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2" name="CustomShape 6"/>
            <p:cNvSpPr/>
            <p:nvPr/>
          </p:nvSpPr>
          <p:spPr>
            <a:xfrm>
              <a:off x="5252400" y="1253520"/>
              <a:ext cx="1015560" cy="1198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4000" spc="-1" strike="noStrike">
                  <a:solidFill>
                    <a:srgbClr val="ffffff"/>
                  </a:solidFill>
                  <a:latin typeface="Arial"/>
                </a:rPr>
                <a:t>поднос</a:t>
              </a:r>
              <a:endParaRPr b="0" lang="ru-RU" sz="4000" spc="-1" strike="noStrike">
                <a:latin typeface="Arial"/>
              </a:endParaRPr>
            </a:p>
          </p:txBody>
        </p:sp>
        <p:sp>
          <p:nvSpPr>
            <p:cNvPr id="463" name="CustomShape 7"/>
            <p:cNvSpPr/>
            <p:nvPr/>
          </p:nvSpPr>
          <p:spPr>
            <a:xfrm>
              <a:off x="2802960" y="4148640"/>
              <a:ext cx="1015560" cy="1198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4000" spc="-1" strike="noStrike">
                  <a:solidFill>
                    <a:srgbClr val="ffffff"/>
                  </a:solidFill>
                  <a:latin typeface="Arial"/>
                </a:rPr>
                <a:t>донос</a:t>
              </a:r>
              <a:endParaRPr b="0" lang="ru-RU" sz="4000" spc="-1" strike="noStrike">
                <a:latin typeface="Arial"/>
              </a:endParaRPr>
            </a:p>
          </p:txBody>
        </p:sp>
        <p:sp>
          <p:nvSpPr>
            <p:cNvPr id="464" name="CustomShape 8"/>
            <p:cNvSpPr/>
            <p:nvPr/>
          </p:nvSpPr>
          <p:spPr>
            <a:xfrm>
              <a:off x="2801160" y="1255320"/>
              <a:ext cx="1015560" cy="1198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4000" spc="-1" strike="noStrike">
                  <a:solidFill>
                    <a:srgbClr val="ffffff"/>
                  </a:solidFill>
                  <a:latin typeface="Arial"/>
                </a:rPr>
                <a:t>взнос</a:t>
              </a:r>
              <a:endParaRPr b="0" lang="ru-RU" sz="4000" spc="-1" strike="noStrike">
                <a:latin typeface="Arial"/>
              </a:endParaRPr>
            </a:p>
          </p:txBody>
        </p:sp>
        <p:sp>
          <p:nvSpPr>
            <p:cNvPr id="465" name="CustomShape 9"/>
            <p:cNvSpPr/>
            <p:nvPr/>
          </p:nvSpPr>
          <p:spPr>
            <a:xfrm>
              <a:off x="5253840" y="4146480"/>
              <a:ext cx="1015560" cy="1198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4000" spc="-1" strike="noStrike">
                  <a:solidFill>
                    <a:srgbClr val="ffffff"/>
                  </a:solidFill>
                  <a:latin typeface="Arial"/>
                </a:rPr>
                <a:t>перенос</a:t>
              </a:r>
              <a:endParaRPr b="0" lang="ru-RU" sz="40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fff99"/>
                </a:solidFill>
                <a:latin typeface="Arial"/>
              </a:rPr>
              <a:t>Правильно соедините разрозненные части пословиц, расставьте знаки препинания, определите, где союзы соединяют однородные члены, а где - части сложного предложения</a:t>
            </a:r>
            <a:r>
              <a:rPr b="0" lang="ru-RU" sz="4000" spc="-1" strike="noStrike">
                <a:solidFill>
                  <a:srgbClr val="ffff99"/>
                </a:solidFill>
                <a:latin typeface="Arial"/>
              </a:rPr>
              <a:t>. </a:t>
            </a: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Мала пчела                       да стоять не велит. 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Обычай бычий                  а дров не видал. 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Лесом шел                         да струны тонки. 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Мороз невелик                 а загрызет. 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Ехал в Казань                  а ум телячий. 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Гусли звонки                    а оба черны. 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Совесть без зубов           да и та работает. 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Чугун чугуна дразнит      а попал в Рязань. 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ffff99"/>
                </a:solidFill>
                <a:latin typeface="Arial"/>
              </a:rPr>
              <a:t>Двоеточие в бессоюзном сложном предложении </a:t>
            </a: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1)Прием его был очень прост: он начисто отгрыз ей хвост.2) Обычай мой: с волками иначе не делать мировой, как снявши шкуру с них долой. (Крылов)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2)Обыкновенно мы говорим: все дороги приводят в Рим. ( Маяковский) 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99"/>
                </a:solidFill>
                <a:latin typeface="Arial"/>
              </a:rPr>
              <a:t>Лингвистические угадайки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– </a:t>
            </a: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угадывание слов по толкованию (в том числе и образному) или по общему признаку; 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– </a:t>
            </a: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расшифровка пословиц, поговорок, фразеологических оборотов по отдельным признакам; 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– </a:t>
            </a: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разгадывание загадок (в том числе и лингвистических); 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– </a:t>
            </a: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игры-задачи «Я задумала слово», «Вопрос – ответ» и др. 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ffff99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rgbClr val="ffff99"/>
                </a:solidFill>
                <a:latin typeface="Arial"/>
              </a:rPr>
              <a:t>Задание 1. Угадайте слово по его описанию. Объясните, как вам это удалось сделать.</a:t>
            </a:r>
            <a:r>
              <a:rPr b="0" lang="ru-RU" sz="4000" spc="-1" strike="noStrike">
                <a:solidFill>
                  <a:srgbClr val="ffff99"/>
                </a:solidFill>
                <a:latin typeface="Arial"/>
              </a:rPr>
              <a:t> </a:t>
            </a: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«Глаз» автомобиля. «Свежезамороженный» дождь. «Слово» регулировщика. «Архитектурное строение» пчел. 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Родной или крестный. Шляпка на ножке. Лесной барабанщик. Собачья радость. 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Такса, а не собака. Орел, а не птица. Не носки и не чулки. 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ffff99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rgbClr val="ffff99"/>
                </a:solidFill>
                <a:latin typeface="Arial"/>
              </a:rPr>
              <a:t>Задание 2. Какие пословицы, поговорки, скороговорки здесь зашифрованы? Запишите их. Объясните смысл.</a:t>
            </a:r>
            <a:r>
              <a:rPr b="0" lang="ru-RU" sz="4000" spc="-1" strike="noStrike">
                <a:solidFill>
                  <a:srgbClr val="ffff99"/>
                </a:solidFill>
                <a:latin typeface="Arial"/>
              </a:rPr>
              <a:t> </a:t>
            </a: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5" name="TextShape 2"/>
          <p:cNvSpPr txBox="1"/>
          <p:nvPr/>
        </p:nvSpPr>
        <p:spPr>
          <a:xfrm>
            <a:off x="457200" y="1989000"/>
            <a:ext cx="8229240" cy="46796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Не воробей. 2. На дворе, на траве. 3. Продукт, который маслом не испортишь. 4. Она пуще неволи. 5. Суп, сваренный Демьяном. 6. Мельник, работающий неделями. 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99"/>
                </a:solidFill>
                <a:latin typeface="Arial"/>
              </a:rPr>
              <a:t>Лингвистические «почемучки» 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ru-RU" sz="4000" spc="-1" strike="noStrike">
                <a:solidFill>
                  <a:srgbClr val="ffffff"/>
                </a:solidFill>
                <a:latin typeface="Arial"/>
              </a:rPr>
              <a:t>Вопросы проблемного характера (выбор одного варианта из нескольких, разграничение двух правильных вариантов, сопоставление вариантов). </a:t>
            </a: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99"/>
                </a:solidFill>
                <a:latin typeface="Arial"/>
              </a:rPr>
              <a:t>Наглядные пособия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01" name="Picture 9" descr=""/>
          <p:cNvPicPr/>
          <p:nvPr/>
        </p:nvPicPr>
        <p:blipFill>
          <a:blip r:embed="rId1"/>
          <a:stretch/>
        </p:blipFill>
        <p:spPr>
          <a:xfrm>
            <a:off x="995400" y="1600200"/>
            <a:ext cx="2960280" cy="2185560"/>
          </a:xfrm>
          <a:prstGeom prst="rect">
            <a:avLst/>
          </a:prstGeom>
          <a:ln w="9360">
            <a:noFill/>
          </a:ln>
        </p:spPr>
      </p:pic>
      <p:pic>
        <p:nvPicPr>
          <p:cNvPr id="302" name="Picture 18" descr=""/>
          <p:cNvPicPr/>
          <p:nvPr/>
        </p:nvPicPr>
        <p:blipFill>
          <a:blip r:embed="rId2"/>
          <a:stretch/>
        </p:blipFill>
        <p:spPr>
          <a:xfrm>
            <a:off x="5729400" y="1600200"/>
            <a:ext cx="1875960" cy="2185560"/>
          </a:xfrm>
          <a:prstGeom prst="rect">
            <a:avLst/>
          </a:prstGeom>
          <a:ln w="9360">
            <a:noFill/>
          </a:ln>
        </p:spPr>
      </p:pic>
      <p:pic>
        <p:nvPicPr>
          <p:cNvPr id="303" name="Рисунок 3" descr=""/>
          <p:cNvPicPr/>
          <p:nvPr/>
        </p:nvPicPr>
        <p:blipFill>
          <a:blip r:embed="rId3"/>
          <a:stretch/>
        </p:blipFill>
        <p:spPr>
          <a:xfrm>
            <a:off x="934920" y="3938760"/>
            <a:ext cx="3080880" cy="2187360"/>
          </a:xfrm>
          <a:prstGeom prst="rect">
            <a:avLst/>
          </a:prstGeom>
          <a:ln w="9360">
            <a:noFill/>
          </a:ln>
        </p:spPr>
      </p:pic>
      <p:pic>
        <p:nvPicPr>
          <p:cNvPr id="304" name="Picture 2" descr=""/>
          <p:cNvPicPr/>
          <p:nvPr/>
        </p:nvPicPr>
        <p:blipFill>
          <a:blip r:embed="rId4"/>
          <a:stretch/>
        </p:blipFill>
        <p:spPr>
          <a:xfrm>
            <a:off x="5234040" y="3938760"/>
            <a:ext cx="2865240" cy="21873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" dur="indefinite" restart="never" nodeType="tmRoot">
          <p:childTnLst>
            <p:seq>
              <p:cTn id="13" dur="indefinite" nodeType="mainSeq"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3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3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nodeType="afterEffect" fill="hold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 additive="repl">
                                        <p:cTn id="23" dur="2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TextShape 1"/>
          <p:cNvSpPr txBox="1"/>
          <p:nvPr/>
        </p:nvSpPr>
        <p:spPr>
          <a:xfrm>
            <a:off x="457200" y="274680"/>
            <a:ext cx="8229240" cy="50986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i="1" lang="ru-RU" sz="4000" spc="-1" strike="noStrike">
                <a:solidFill>
                  <a:srgbClr val="00ffff"/>
                </a:solidFill>
                <a:latin typeface="Arial"/>
              </a:rPr>
              <a:t>Я любовался яркой зеленью молодой травы. </a:t>
            </a:r>
            <a:br/>
            <a:r>
              <a:rPr b="0" i="1" lang="ru-RU" sz="4000" spc="-1" strike="noStrike">
                <a:solidFill>
                  <a:srgbClr val="00ffff"/>
                </a:solidFill>
                <a:latin typeface="Arial"/>
              </a:rPr>
              <a:t>На лугу зеленеет трава.</a:t>
            </a:r>
            <a:r>
              <a:rPr b="0" i="1" lang="ru-RU" sz="4000" spc="-1" strike="noStrike">
                <a:solidFill>
                  <a:srgbClr val="ffff99"/>
                </a:solidFill>
                <a:latin typeface="Arial"/>
              </a:rPr>
              <a:t> </a:t>
            </a:r>
            <a:br/>
            <a:br/>
            <a:r>
              <a:rPr b="0" lang="ru-RU" sz="4000" spc="-1" strike="noStrike">
                <a:solidFill>
                  <a:srgbClr val="ffff99"/>
                </a:solidFill>
                <a:latin typeface="Arial"/>
              </a:rPr>
              <a:t>Вопрос: «Почему слова зелень и зеленеет при всем сходстве их значений следует отнести к разным частям речи?» </a:t>
            </a: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br/>
            <a:br/>
            <a:r>
              <a:rPr b="0" lang="ru-RU" sz="2800" spc="-1" strike="noStrike">
                <a:solidFill>
                  <a:srgbClr val="ffff99"/>
                </a:solidFill>
                <a:latin typeface="Arial"/>
              </a:rPr>
              <a:t> </a:t>
            </a:r>
            <a:br/>
            <a:br/>
            <a:endParaRPr b="0" lang="ru-RU" sz="2800" spc="-1" strike="noStrike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480" name="Table 2"/>
          <p:cNvGraphicFramePr/>
          <p:nvPr/>
        </p:nvGraphicFramePr>
        <p:xfrm>
          <a:off x="457200" y="836640"/>
          <a:ext cx="8229240" cy="528912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1077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879"/>
                        </a:spcBef>
                      </a:pPr>
                      <a:r>
                        <a:rPr b="0" lang="ru-RU" sz="4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пою</a:t>
                      </a:r>
                      <a:endParaRPr b="0" lang="ru-RU" sz="44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879"/>
                        </a:spcBef>
                      </a:pPr>
                      <a:r>
                        <a:rPr b="0" lang="ru-RU" sz="4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говорю</a:t>
                      </a:r>
                      <a:endParaRPr b="0" lang="ru-RU" sz="4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879"/>
                        </a:spcBef>
                      </a:pPr>
                      <a:r>
                        <a:rPr b="0" lang="ru-RU" sz="4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хочу</a:t>
                      </a:r>
                      <a:endParaRPr b="0" lang="ru-RU" sz="4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196668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879"/>
                        </a:spcBef>
                      </a:pPr>
                      <a:r>
                        <a:rPr b="0" lang="ru-RU" sz="4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4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поешь</a:t>
                      </a:r>
                      <a:endParaRPr b="0" lang="ru-RU" sz="44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879"/>
                        </a:spcBef>
                      </a:pPr>
                      <a:r>
                        <a:rPr b="0" lang="ru-RU" sz="4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говоришь       </a:t>
                      </a:r>
                      <a:br/>
                      <a:endParaRPr b="0" lang="ru-RU" sz="4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879"/>
                        </a:spcBef>
                      </a:pPr>
                      <a:r>
                        <a:rPr b="0" lang="ru-RU" sz="4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хочешь</a:t>
                      </a:r>
                      <a:endParaRPr b="0" lang="ru-RU" sz="4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11077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879"/>
                        </a:spcBef>
                      </a:pPr>
                      <a:r>
                        <a:rPr b="0" lang="ru-RU" sz="4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поет</a:t>
                      </a:r>
                      <a:endParaRPr b="0" lang="ru-RU" sz="44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879"/>
                        </a:spcBef>
                      </a:pPr>
                      <a:r>
                        <a:rPr b="0" lang="ru-RU" sz="4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говорит</a:t>
                      </a:r>
                      <a:endParaRPr b="0" lang="ru-RU" sz="4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879"/>
                        </a:spcBef>
                      </a:pPr>
                      <a:r>
                        <a:rPr b="0" lang="ru-RU" sz="4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хочет</a:t>
                      </a:r>
                      <a:endParaRPr b="0" lang="ru-RU" sz="4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11070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879"/>
                        </a:spcBef>
                      </a:pPr>
                      <a:r>
                        <a:rPr b="0" lang="ru-RU" sz="4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4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поют </a:t>
                      </a:r>
                      <a:endParaRPr b="0" lang="ru-RU" sz="44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879"/>
                        </a:spcBef>
                      </a:pPr>
                      <a:r>
                        <a:rPr b="0" lang="ru-RU" sz="4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говорят</a:t>
                      </a:r>
                      <a:endParaRPr b="0" lang="ru-RU" sz="4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879"/>
                        </a:spcBef>
                      </a:pPr>
                      <a:r>
                        <a:rPr b="0" lang="ru-RU" sz="4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хотят</a:t>
                      </a:r>
                      <a:endParaRPr b="0" lang="ru-RU" sz="4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ffff99"/>
                </a:solidFill>
                <a:latin typeface="Arial"/>
              </a:rPr>
              <a:t>Вопросы занимательного характера </a:t>
            </a: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1. Почему, когда смотришь на сцену в бинокль, не только лучше видишь, но и лучше слышишь и понимаешь? 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2. Почему иностранец, изучающий русский язык, принял кузницу за жену кузнеца, а кузнечика – за их сына?   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3. Почему в приведенных парах слов оба случая написания правильны? Чем они отличаются? 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Стукнете – стукните. Вырастешь – вырастишь. В пенье птиц – в пении птиц. В «Песне о Соколе» – в «Песни о вещем Олеге». 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99"/>
                </a:solidFill>
                <a:latin typeface="Arial"/>
              </a:rPr>
              <a:t>Для учебных проектов важно: 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2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200" spc="-1" strike="noStrike">
                <a:solidFill>
                  <a:srgbClr val="ffffff"/>
                </a:solidFill>
                <a:latin typeface="Arial"/>
              </a:rPr>
              <a:t>определить цель исследовательской, практической и/или творческой деятельности; </a:t>
            </a:r>
            <a:endParaRPr b="0" lang="ru-RU" sz="2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2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200" spc="-1" strike="noStrike">
                <a:solidFill>
                  <a:srgbClr val="ffffff"/>
                </a:solidFill>
                <a:latin typeface="Arial"/>
              </a:rPr>
              <a:t>обозначить проблему, возникающую в ходе исследования или специально созданной проблемной ситуации; </a:t>
            </a:r>
            <a:endParaRPr b="0" lang="ru-RU" sz="2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2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200" spc="-1" strike="noStrike">
                <a:solidFill>
                  <a:srgbClr val="ffffff"/>
                </a:solidFill>
                <a:latin typeface="Arial"/>
              </a:rPr>
              <a:t>выдвинуть гипотезу, связанную со способами решения данной проблемы; </a:t>
            </a:r>
            <a:endParaRPr b="0" lang="ru-RU" sz="2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2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200" spc="-1" strike="noStrike">
                <a:solidFill>
                  <a:srgbClr val="ffffff"/>
                </a:solidFill>
                <a:latin typeface="Arial"/>
              </a:rPr>
              <a:t>сформулировать конкретные задачи проекта и определить механизмы сбора и обработки необходимых для проекта данных и анализа результатов; </a:t>
            </a:r>
            <a:endParaRPr b="0" lang="ru-RU" sz="2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2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200" spc="-1" strike="noStrike">
                <a:solidFill>
                  <a:srgbClr val="ffffff"/>
                </a:solidFill>
                <a:latin typeface="Arial"/>
              </a:rPr>
              <a:t>опираясь на эти задачи, составить четкий план проекта (это может быть, например, сценарий будущего медиатекста); </a:t>
            </a:r>
            <a:endParaRPr b="0" lang="ru-RU" sz="2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2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200" spc="-1" strike="noStrike">
                <a:solidFill>
                  <a:srgbClr val="ffffff"/>
                </a:solidFill>
                <a:latin typeface="Arial"/>
              </a:rPr>
              <a:t>осуществить практическое выполнение плана проекта; </a:t>
            </a:r>
            <a:endParaRPr b="0" lang="ru-RU" sz="2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3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2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200" spc="-1" strike="noStrike">
                <a:solidFill>
                  <a:srgbClr val="ffffff"/>
                </a:solidFill>
                <a:latin typeface="Arial"/>
              </a:rPr>
              <a:t>подготовить отчет по результатам проекта и обсудить его результаты. </a:t>
            </a:r>
            <a:endParaRPr b="0" lang="ru-RU" sz="2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ffff99"/>
                </a:solidFill>
                <a:latin typeface="Arial"/>
              </a:rPr>
              <a:t>Этапы подготовки и проведения урока-семинара: </a:t>
            </a: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6" name="TextShape 2"/>
          <p:cNvSpPr txBox="1"/>
          <p:nvPr/>
        </p:nvSpPr>
        <p:spPr>
          <a:xfrm>
            <a:off x="457200" y="1600200"/>
            <a:ext cx="8229240" cy="50684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ознакомление учащихся с темой и микротемами семинара (за 2-3 недели до 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проведения); 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осмысление и выбор микротем; 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создание творческих групп; 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подбор материала к семинару; 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консультации учителя (за 7-10 дней до проведения семинара); 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систематизация и обобщение материала; 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выступление творческих групп на семинаре; 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конспектирование дат, определений и других важных моментов сообщений; 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выполнение практического задания; 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обсуждение выступлений творческих групп; 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подведение итогов; 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оценивание работы; 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объяснение домашнего задания. 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ffff99"/>
                </a:solidFill>
                <a:latin typeface="Arial"/>
              </a:rPr>
              <a:t>Этапы подготовки и проведения урока- исследования</a:t>
            </a:r>
            <a:r>
              <a:rPr b="0" lang="ru-RU" sz="4000" spc="-1" strike="noStrike">
                <a:solidFill>
                  <a:srgbClr val="ffff99"/>
                </a:solidFill>
                <a:latin typeface="Arial"/>
              </a:rPr>
              <a:t> </a:t>
            </a: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8" name="TextShape 2"/>
          <p:cNvSpPr txBox="1"/>
          <p:nvPr/>
        </p:nvSpPr>
        <p:spPr>
          <a:xfrm>
            <a:off x="457200" y="1600200"/>
            <a:ext cx="8229240" cy="50684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выбор текстов; 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составление плана анализа текста; 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предварительная работа с произведением; 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создание творческих групп; 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дифференцированное распределение отрывков; 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исследование художественного текста под 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«лингвистическим микроскопом»; 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подготовка группы к «защите» исследования; 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представление текста (художественное чтение) одноклассникам; 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лингвистический анализ отрывка; 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обсуждение, рецензирование анализов, проведённых группами; 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подведение итогов урока; 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оценивание работы учащихся; 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объяснение домашнего задания. 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99"/>
                </a:solidFill>
                <a:latin typeface="Arial"/>
              </a:rPr>
              <a:t>Этапы урока-практикума:</a:t>
            </a:r>
            <a:r>
              <a:rPr b="0" lang="ru-RU" sz="4400" spc="-1" strike="noStrike">
                <a:solidFill>
                  <a:srgbClr val="ffff99"/>
                </a:solidFill>
                <a:latin typeface="Arial"/>
              </a:rPr>
              <a:t> 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0" name="TextShape 2"/>
          <p:cNvSpPr txBox="1"/>
          <p:nvPr/>
        </p:nvSpPr>
        <p:spPr>
          <a:xfrm>
            <a:off x="457200" y="1341360"/>
            <a:ext cx="8229240" cy="54003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8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экскурсия, наблюдения за природой; 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знакомство на практике с изобразительно-выразительными средствами; 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обсуждение увиденного; 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творческая работа учащихся; 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чтение сочинений (по желанию); 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обсуждение и рецензирование творческих работ; 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исправление и доработка сочинений; 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объяснение домашнего задания. (Как правило, 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художественное оформление творческих работ). 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99"/>
                </a:solidFill>
                <a:latin typeface="Arial"/>
              </a:rPr>
              <a:t>Типы домашнего задания: 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2" name="TextShape 2"/>
          <p:cNvSpPr txBox="1"/>
          <p:nvPr/>
        </p:nvSpPr>
        <p:spPr>
          <a:xfrm>
            <a:off x="457200" y="1268280"/>
            <a:ext cx="8229240" cy="54734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творческая работа; 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лингвистическое исследование текста; 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подготовка иллюстраций к литературным произведениям; 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рисование обложек к литературным произведениям; 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художественное чтение; 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инсценировка художественного произведения; 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создание самостоятельных литературных произведений различных жанров; 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продолжение неоконченных произведений; 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наблюдение за природой; 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подготовка словарных диктантов; 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составление вопросника к зачету по теме; 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составление конспекта, опорных таблиц; 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 </a:t>
            </a: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письмо по памяти. 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extShape 1"/>
          <p:cNvSpPr txBox="1"/>
          <p:nvPr/>
        </p:nvSpPr>
        <p:spPr>
          <a:xfrm>
            <a:off x="457200" y="404640"/>
            <a:ext cx="8229240" cy="47527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99"/>
                </a:solidFill>
                <a:latin typeface="Arial"/>
              </a:rPr>
              <a:t>Как можно использовать презентацию на уроках русского языка и литературы, чтобы заинтересовать учащихся предметом?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TextShape 1"/>
          <p:cNvSpPr txBox="1"/>
          <p:nvPr/>
        </p:nvSpPr>
        <p:spPr>
          <a:xfrm>
            <a:off x="457200" y="274680"/>
            <a:ext cx="8229240" cy="61783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99"/>
                </a:solidFill>
                <a:latin typeface="Arial"/>
              </a:rPr>
              <a:t>Информация  о жизни и творчестве писателя воспринимается детьми лучше, если рассказ сопровождают фотографии, рисунки.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99"/>
                </a:solidFill>
                <a:latin typeface="Arial"/>
              </a:rPr>
              <a:t>Расставьте знаки препинания.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Его богатая энергия постоянно ищет выхода и когда нет ей применения в делах она разряжается по пустякам но разряжается непременно.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Художник с интересом рисовал голову старика и когда кончил  то его поразило сходство этой головы с чем-то знакомым.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Он давно сидит тут и как только я вношу чайник с добрым криком бросается ко мне.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Я сижу рядом с рыболовом и пока мы разговариваем ему попадается несколько славных рыбин.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Мечик не оглядывался и не слышал погони но он знал что гонятся за ним и когда один за другим прозвучали три выстрела ему показалось что это стреляют в него.  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TextShape 1"/>
          <p:cNvSpPr txBox="1"/>
          <p:nvPr/>
        </p:nvSpPr>
        <p:spPr>
          <a:xfrm>
            <a:off x="3124080" y="609480"/>
            <a:ext cx="6019560" cy="236196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ff6600"/>
                </a:solidFill>
                <a:latin typeface="Monotype Corsiva"/>
              </a:rPr>
              <a:t>Николай Михайлович Карамзин</a:t>
            </a:r>
            <a:br/>
            <a:r>
              <a:rPr b="1" lang="ru-RU" sz="5400" spc="-1" strike="noStrike">
                <a:solidFill>
                  <a:srgbClr val="ff6600"/>
                </a:solidFill>
                <a:latin typeface="Monotype Corsiva"/>
              </a:rPr>
              <a:t>(1766 – 1826)</a:t>
            </a:r>
            <a:endParaRPr b="0" lang="ru-RU" sz="5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6" name="TextShape 2"/>
          <p:cNvSpPr txBox="1"/>
          <p:nvPr/>
        </p:nvSpPr>
        <p:spPr>
          <a:xfrm>
            <a:off x="457200" y="3962520"/>
            <a:ext cx="8457840" cy="26665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just">
              <a:lnSpc>
                <a:spcPct val="80000"/>
              </a:lnSpc>
              <a:spcBef>
                <a:spcPts val="720"/>
              </a:spcBef>
            </a:pPr>
            <a:r>
              <a:rPr b="0" lang="ru-RU" sz="3600" spc="-1" strike="noStrike">
                <a:solidFill>
                  <a:srgbClr val="00ff00"/>
                </a:solidFill>
                <a:latin typeface="Monotype Corsiva"/>
              </a:rPr>
              <a:t>	</a:t>
            </a:r>
            <a:r>
              <a:rPr b="1" lang="ru-RU" sz="3600" spc="-1" strike="noStrike">
                <a:solidFill>
                  <a:srgbClr val="00ff00"/>
                </a:solidFill>
                <a:latin typeface="Monotype Corsiva"/>
              </a:rPr>
              <a:t>К чему ни обратись в нашей литературе – всему начало положено Карамзиным: журналистике, критике, повести-роману, повести исторической, публицизму, изучению истории.</a:t>
            </a:r>
            <a:endParaRPr b="0" lang="ru-RU" sz="3600" spc="-1" strike="noStrike">
              <a:latin typeface="Arial"/>
            </a:endParaRPr>
          </a:p>
          <a:p>
            <a:pPr algn="r">
              <a:lnSpc>
                <a:spcPct val="80000"/>
              </a:lnSpc>
              <a:spcBef>
                <a:spcPts val="720"/>
              </a:spcBef>
            </a:pPr>
            <a:endParaRPr b="0" lang="ru-RU" sz="3600" spc="-1" strike="noStrike">
              <a:latin typeface="Arial"/>
            </a:endParaRPr>
          </a:p>
        </p:txBody>
      </p:sp>
      <p:pic>
        <p:nvPicPr>
          <p:cNvPr id="497" name="Picture 4" descr=""/>
          <p:cNvPicPr/>
          <p:nvPr/>
        </p:nvPicPr>
        <p:blipFill>
          <a:blip r:embed="rId1"/>
          <a:stretch/>
        </p:blipFill>
        <p:spPr>
          <a:xfrm>
            <a:off x="228600" y="152280"/>
            <a:ext cx="2800080" cy="37335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85" dur="indefinite" restart="never" nodeType="tmRoot">
          <p:childTnLst>
            <p:seq>
              <p:cTn id="386" dur="indefinite" nodeType="mainSeq"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nodeType="afterEffect" fill="hold" presetClass="entr" presetID="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1" dur="10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2" dur="10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000"/>
                            </p:stCondLst>
                            <p:childTnLst>
                              <p:par>
                                <p:cTn id="394" nodeType="after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6" dur="2000" fill="hold"/>
                                        <p:tgtEl>
                                          <p:spTgt spid="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7" dur="2000" fill="hold"/>
                                        <p:tgtEl>
                                          <p:spTgt spid="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9" nodeType="after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1" dur="2000" fill="hold"/>
                                        <p:tgtEl>
                                          <p:spTgt spid="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2" dur="2000" fill="hold"/>
                                        <p:tgtEl>
                                          <p:spTgt spid="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CustomShape 1"/>
          <p:cNvSpPr/>
          <p:nvPr/>
        </p:nvSpPr>
        <p:spPr>
          <a:xfrm>
            <a:off x="2743200" y="2209680"/>
            <a:ext cx="3557160" cy="1066320"/>
          </a:xfrm>
          <a:prstGeom prst="rect">
            <a:avLst/>
          </a:prstGeom>
          <a:noFill/>
          <a:ln w="76320">
            <a:solidFill>
              <a:schemeClr val="folHlink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5a58"/>
                </a:solidFill>
                <a:latin typeface="Monotype Corsiva"/>
              </a:rPr>
              <a:t>Н.М.Карамзин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99" name="CustomShape 2"/>
          <p:cNvSpPr/>
          <p:nvPr/>
        </p:nvSpPr>
        <p:spPr>
          <a:xfrm>
            <a:off x="6324480" y="3429000"/>
            <a:ext cx="2590560" cy="990360"/>
          </a:xfrm>
          <a:prstGeom prst="rect">
            <a:avLst/>
          </a:prstGeom>
          <a:solidFill>
            <a:schemeClr val="bg2"/>
          </a:solidFill>
          <a:ln w="76320">
            <a:solidFill>
              <a:schemeClr val="folHlink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ff00"/>
                </a:solidFill>
                <a:latin typeface="Monotype Corsiva"/>
              </a:rPr>
              <a:t>Военная служба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00" name="CustomShape 3"/>
          <p:cNvSpPr/>
          <p:nvPr/>
        </p:nvSpPr>
        <p:spPr>
          <a:xfrm>
            <a:off x="5257800" y="4952880"/>
            <a:ext cx="3428640" cy="1599840"/>
          </a:xfrm>
          <a:prstGeom prst="rect">
            <a:avLst/>
          </a:prstGeom>
          <a:solidFill>
            <a:schemeClr val="bg2"/>
          </a:solidFill>
          <a:ln w="76320">
            <a:solidFill>
              <a:schemeClr val="folHlink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ff00"/>
                </a:solidFill>
                <a:latin typeface="Monotype Corsiva"/>
              </a:rPr>
              <a:t>Смерть отца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ff00"/>
                </a:solidFill>
                <a:latin typeface="Monotype Corsiva"/>
              </a:rPr>
              <a:t>Отставка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ff00"/>
                </a:solidFill>
                <a:latin typeface="Monotype Corsiva"/>
              </a:rPr>
              <a:t>Симбирск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01" name="CustomShape 4"/>
          <p:cNvSpPr/>
          <p:nvPr/>
        </p:nvSpPr>
        <p:spPr>
          <a:xfrm>
            <a:off x="380880" y="4876920"/>
            <a:ext cx="4114440" cy="1676160"/>
          </a:xfrm>
          <a:prstGeom prst="rect">
            <a:avLst/>
          </a:prstGeom>
          <a:solidFill>
            <a:schemeClr val="bg2"/>
          </a:solidFill>
          <a:ln w="76320">
            <a:solidFill>
              <a:schemeClr val="folHlink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ff00"/>
                </a:solidFill>
                <a:latin typeface="Monotype Corsiva"/>
              </a:rPr>
              <a:t>Увлечение масонством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ff00"/>
                </a:solidFill>
                <a:latin typeface="Monotype Corsiva"/>
              </a:rPr>
              <a:t>Занятие литературой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ff00"/>
                </a:solidFill>
                <a:latin typeface="Monotype Corsiva"/>
              </a:rPr>
              <a:t>Изучение истории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02" name="CustomShape 5"/>
          <p:cNvSpPr/>
          <p:nvPr/>
        </p:nvSpPr>
        <p:spPr>
          <a:xfrm>
            <a:off x="228600" y="304920"/>
            <a:ext cx="3885840" cy="1523520"/>
          </a:xfrm>
          <a:prstGeom prst="rect">
            <a:avLst/>
          </a:prstGeom>
          <a:solidFill>
            <a:schemeClr val="bg2"/>
          </a:solidFill>
          <a:ln w="76320">
            <a:solidFill>
              <a:schemeClr val="folHlink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ff00"/>
                </a:solidFill>
                <a:latin typeface="Monotype Corsiva"/>
              </a:rPr>
              <a:t>Симбирская губерния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ff00"/>
                </a:solidFill>
                <a:latin typeface="Monotype Corsiva"/>
              </a:rPr>
              <a:t>Родовитая, но небогатая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ff00"/>
                </a:solidFill>
                <a:latin typeface="Monotype Corsiva"/>
              </a:rPr>
              <a:t>дворянская семья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03" name="CustomShape 6"/>
          <p:cNvSpPr/>
          <p:nvPr/>
        </p:nvSpPr>
        <p:spPr>
          <a:xfrm>
            <a:off x="4952880" y="380880"/>
            <a:ext cx="3885840" cy="1447560"/>
          </a:xfrm>
          <a:prstGeom prst="rect">
            <a:avLst/>
          </a:prstGeom>
          <a:solidFill>
            <a:schemeClr val="bg2"/>
          </a:solidFill>
          <a:ln w="76320">
            <a:solidFill>
              <a:schemeClr val="folHlink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ff00"/>
                </a:solidFill>
                <a:latin typeface="Monotype Corsiva"/>
              </a:rPr>
              <a:t>Светское образование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ff00"/>
                </a:solidFill>
                <a:latin typeface="Monotype Corsiva"/>
              </a:rPr>
              <a:t>Знание иностранных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ff00"/>
                </a:solidFill>
                <a:latin typeface="Monotype Corsiva"/>
              </a:rPr>
              <a:t>языков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04" name="CustomShape 7"/>
          <p:cNvSpPr/>
          <p:nvPr/>
        </p:nvSpPr>
        <p:spPr>
          <a:xfrm>
            <a:off x="152280" y="3429000"/>
            <a:ext cx="2590560" cy="990360"/>
          </a:xfrm>
          <a:prstGeom prst="rect">
            <a:avLst/>
          </a:prstGeom>
          <a:solidFill>
            <a:schemeClr val="bg2"/>
          </a:solidFill>
          <a:ln w="76320">
            <a:solidFill>
              <a:schemeClr val="folHlink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ff00"/>
                </a:solidFill>
                <a:latin typeface="Monotype Corsiva"/>
              </a:rPr>
              <a:t>Путешествие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ff00"/>
                </a:solidFill>
                <a:latin typeface="Monotype Corsiva"/>
              </a:rPr>
              <a:t>по Европе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05" name="CustomShape 8"/>
          <p:cNvSpPr/>
          <p:nvPr/>
        </p:nvSpPr>
        <p:spPr>
          <a:xfrm>
            <a:off x="1676520" y="4419720"/>
            <a:ext cx="485280" cy="37764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06" name="CustomShape 9"/>
          <p:cNvSpPr/>
          <p:nvPr/>
        </p:nvSpPr>
        <p:spPr>
          <a:xfrm rot="16200000">
            <a:off x="4651200" y="5254920"/>
            <a:ext cx="485280" cy="796680"/>
          </a:xfrm>
          <a:prstGeom prst="upArrow">
            <a:avLst>
              <a:gd name="adj1" fmla="val 50000"/>
              <a:gd name="adj2" fmla="val 41013"/>
            </a:avLst>
          </a:prstGeom>
          <a:solidFill>
            <a:srgbClr val="ff99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07" name="CustomShape 10"/>
          <p:cNvSpPr/>
          <p:nvPr/>
        </p:nvSpPr>
        <p:spPr>
          <a:xfrm rot="10800000">
            <a:off x="3124800" y="3277080"/>
            <a:ext cx="485280" cy="1599840"/>
          </a:xfrm>
          <a:prstGeom prst="upArrow">
            <a:avLst>
              <a:gd name="adj1" fmla="val 50000"/>
              <a:gd name="adj2" fmla="val 82353"/>
            </a:avLst>
          </a:prstGeom>
          <a:solidFill>
            <a:srgbClr val="ff99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08" name="CustomShape 11"/>
          <p:cNvSpPr/>
          <p:nvPr/>
        </p:nvSpPr>
        <p:spPr>
          <a:xfrm rot="10800000">
            <a:off x="7236360" y="1845000"/>
            <a:ext cx="485280" cy="1528560"/>
          </a:xfrm>
          <a:prstGeom prst="upArrow">
            <a:avLst>
              <a:gd name="adj1" fmla="val 50000"/>
              <a:gd name="adj2" fmla="val 78676"/>
            </a:avLst>
          </a:prstGeom>
          <a:solidFill>
            <a:srgbClr val="ff99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09" name="CustomShape 12"/>
          <p:cNvSpPr/>
          <p:nvPr/>
        </p:nvSpPr>
        <p:spPr>
          <a:xfrm rot="5400000">
            <a:off x="4293720" y="754560"/>
            <a:ext cx="485280" cy="791640"/>
          </a:xfrm>
          <a:prstGeom prst="upArrow">
            <a:avLst>
              <a:gd name="adj1" fmla="val 50000"/>
              <a:gd name="adj2" fmla="val 40768"/>
            </a:avLst>
          </a:prstGeom>
          <a:solidFill>
            <a:srgbClr val="ff99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10" name="CustomShape 13"/>
          <p:cNvSpPr/>
          <p:nvPr/>
        </p:nvSpPr>
        <p:spPr>
          <a:xfrm>
            <a:off x="5292720" y="1773360"/>
            <a:ext cx="380520" cy="36468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11" name="CustomShape 14"/>
          <p:cNvSpPr/>
          <p:nvPr/>
        </p:nvSpPr>
        <p:spPr>
          <a:xfrm>
            <a:off x="3352680" y="1828800"/>
            <a:ext cx="380520" cy="37584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12" name="CustomShape 15"/>
          <p:cNvSpPr/>
          <p:nvPr/>
        </p:nvSpPr>
        <p:spPr>
          <a:xfrm rot="10800000">
            <a:off x="7239240" y="4437360"/>
            <a:ext cx="456840" cy="515520"/>
          </a:xfrm>
          <a:prstGeom prst="upArrow">
            <a:avLst>
              <a:gd name="adj1" fmla="val 50000"/>
              <a:gd name="adj2" fmla="val 28212"/>
            </a:avLst>
          </a:prstGeom>
          <a:solidFill>
            <a:srgbClr val="ff99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13" name="CustomShape 16"/>
          <p:cNvSpPr/>
          <p:nvPr/>
        </p:nvSpPr>
        <p:spPr>
          <a:xfrm rot="10800000">
            <a:off x="5509080" y="3357720"/>
            <a:ext cx="485280" cy="1595160"/>
          </a:xfrm>
          <a:prstGeom prst="upArrow">
            <a:avLst>
              <a:gd name="adj1" fmla="val 50000"/>
              <a:gd name="adj2" fmla="val 82108"/>
            </a:avLst>
          </a:prstGeom>
          <a:solidFill>
            <a:srgbClr val="ff99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14" name="CustomShape 17"/>
          <p:cNvSpPr/>
          <p:nvPr/>
        </p:nvSpPr>
        <p:spPr>
          <a:xfrm rot="10800000">
            <a:off x="1692720" y="2708280"/>
            <a:ext cx="1023480" cy="690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99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15" name="CustomShape 18"/>
          <p:cNvSpPr/>
          <p:nvPr/>
        </p:nvSpPr>
        <p:spPr>
          <a:xfrm flipH="1" rot="10800000">
            <a:off x="6300720" y="2637000"/>
            <a:ext cx="861480" cy="76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99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03" dur="indefinite" restart="never" nodeType="tmRoot">
          <p:childTnLst>
            <p:seq>
              <p:cTn id="404" dur="indefinite" nodeType="mainSeq"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9" dur="20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0" dur="20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11" dur="2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16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500"/>
                            </p:stCondLst>
                            <p:childTnLst>
                              <p:par>
                                <p:cTn id="418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0" dur="20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1" dur="20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22" dur="2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27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30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500"/>
                            </p:stCondLst>
                            <p:childTnLst>
                              <p:par>
                                <p:cTn id="432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4" dur="20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5" dur="20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36" dur="2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441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nodeType="with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444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500"/>
                            </p:stCondLst>
                            <p:childTnLst>
                              <p:par>
                                <p:cTn id="446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8" dur="2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9" dur="2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50" dur="2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455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nodeType="with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458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500"/>
                            </p:stCondLst>
                            <p:childTnLst>
                              <p:par>
                                <p:cTn id="460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2" dur="2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3" dur="2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64" dur="2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nodeType="click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469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nodeType="with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472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500"/>
                            </p:stCondLst>
                            <p:childTnLst>
                              <p:par>
                                <p:cTn id="474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6" dur="20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7" dur="20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78" dur="2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83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500"/>
                            </p:stCondLst>
                            <p:childTnLst>
                              <p:par>
                                <p:cTn id="485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7" dur="20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8" dur="20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89" dur="2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2500"/>
                            </p:stCondLst>
                            <p:childTnLst>
                              <p:par>
                                <p:cTn id="491" nodeType="after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493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Picture 2" descr=""/>
          <p:cNvPicPr/>
          <p:nvPr/>
        </p:nvPicPr>
        <p:blipFill>
          <a:blip r:embed="rId1"/>
          <a:stretch/>
        </p:blipFill>
        <p:spPr>
          <a:xfrm>
            <a:off x="380880" y="689040"/>
            <a:ext cx="8457840" cy="56829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TextShape 1"/>
          <p:cNvSpPr txBox="1"/>
          <p:nvPr/>
        </p:nvSpPr>
        <p:spPr>
          <a:xfrm>
            <a:off x="0" y="189000"/>
            <a:ext cx="5292360" cy="66686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1440" indent="-1080" algn="ctr">
              <a:lnSpc>
                <a:spcPct val="8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00ff00"/>
                </a:solidFill>
                <a:latin typeface="Times New Roman"/>
              </a:rPr>
              <a:t>В 1791-1792 гг. после года путешествий по Европе им было предпринято издание "Московского журнала", давшего русской журналистике, по словам Ю.М. Лотмана, эталон русского литературно-критического журнала. Значительную часть публикаций в нем составили произведения самого Карамзина, в частности, плод его поездки по Европе - "Письма русского путешественника", определившие собой основной тон журнала - просветительский, но без излишней официозности. Однако в 1792 г. "Московский журнал" был прекращен после публикации в нем оды Карамзина "К Милости", поводом к созданию которой стал арест близкого Карамзину русского писателя Н.И. Новикова.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18" name="Picture 3" descr=""/>
          <p:cNvPicPr/>
          <p:nvPr/>
        </p:nvPicPr>
        <p:blipFill>
          <a:blip r:embed="rId1"/>
          <a:stretch/>
        </p:blipFill>
        <p:spPr>
          <a:xfrm>
            <a:off x="5292720" y="836640"/>
            <a:ext cx="3736440" cy="5400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TextShape 1"/>
          <p:cNvSpPr txBox="1"/>
          <p:nvPr/>
        </p:nvSpPr>
        <p:spPr>
          <a:xfrm>
            <a:off x="395280" y="4437000"/>
            <a:ext cx="8351640" cy="211896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ff99"/>
                </a:solidFill>
                <a:latin typeface="Arial"/>
              </a:rPr>
              <a:t> </a:t>
            </a:r>
            <a:r>
              <a:rPr b="1" lang="ru-RU" sz="4700" spc="-1" strike="noStrike">
                <a:solidFill>
                  <a:srgbClr val="ff00ff"/>
                </a:solidFill>
                <a:latin typeface="Arial"/>
              </a:rPr>
              <a:t>ЖИЗНЬ </a:t>
            </a:r>
            <a:br/>
            <a:r>
              <a:rPr b="1" lang="ru-RU" sz="4700" spc="-1" strike="noStrike">
                <a:solidFill>
                  <a:srgbClr val="ff00ff"/>
                </a:solidFill>
                <a:latin typeface="Arial"/>
              </a:rPr>
              <a:t>СЕРГЕЯ ЕСЕНИНА</a:t>
            </a:r>
            <a:endParaRPr b="0" lang="ru-RU" sz="47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20" name="Picture 3" descr=""/>
          <p:cNvPicPr/>
          <p:nvPr/>
        </p:nvPicPr>
        <p:blipFill>
          <a:blip r:embed="rId1"/>
          <a:stretch/>
        </p:blipFill>
        <p:spPr>
          <a:xfrm>
            <a:off x="3059280" y="476280"/>
            <a:ext cx="2665080" cy="2736360"/>
          </a:xfrm>
          <a:prstGeom prst="rect">
            <a:avLst/>
          </a:prstGeom>
          <a:ln w="9360">
            <a:noFill/>
          </a:ln>
        </p:spPr>
      </p:pic>
      <p:sp>
        <p:nvSpPr>
          <p:cNvPr id="521" name="CustomShape 2"/>
          <p:cNvSpPr/>
          <p:nvPr/>
        </p:nvSpPr>
        <p:spPr>
          <a:xfrm>
            <a:off x="1619280" y="2323800"/>
            <a:ext cx="5837040" cy="1918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00"/>
                </a:solidFill>
                <a:latin typeface="Arial"/>
              </a:rPr>
              <a:t>Быть поэтом - это значит то же,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00"/>
                </a:solidFill>
                <a:latin typeface="Arial"/>
              </a:rPr>
              <a:t>Если правды жизни не нарушить,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00"/>
                </a:solidFill>
                <a:latin typeface="Arial"/>
              </a:rPr>
              <a:t>Рубцевать себя по нежной коже,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00"/>
                </a:solidFill>
                <a:latin typeface="Arial"/>
              </a:rPr>
              <a:t>Кровью чувств ласкать чужие души.</a:t>
            </a:r>
            <a:r>
              <a:rPr b="1" lang="ru-RU" sz="2400" spc="-1" strike="noStrike">
                <a:solidFill>
                  <a:srgbClr val="0000ff"/>
                </a:solidFill>
                <a:latin typeface="Arial"/>
              </a:rPr>
              <a:t>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ff"/>
                </a:solidFill>
                <a:latin typeface="Arial"/>
              </a:rPr>
              <a:t> 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522" name="я покинул родимый дом. читает есенин.mp3" descr=""/>
          <p:cNvPicPr/>
          <p:nvPr/>
        </p:nvPicPr>
        <p:blipFill>
          <a:blip r:embed="rId2"/>
          <a:stretch/>
        </p:blipFill>
        <p:spPr>
          <a:xfrm>
            <a:off x="8101080" y="6165720"/>
            <a:ext cx="304560" cy="304560"/>
          </a:xfrm>
          <a:prstGeom prst="rect">
            <a:avLst/>
          </a:prstGeom>
          <a:ln>
            <a:noFill/>
          </a:ln>
        </p:spPr>
      </p:pic>
      <p:pic>
        <p:nvPicPr>
          <p:cNvPr id="523" name="я покинул родимый дом. читает есенин.mp3" descr=""/>
          <p:cNvPicPr/>
          <p:nvPr/>
        </p:nvPicPr>
        <p:blipFill>
          <a:blip r:embed="rId3"/>
          <a:stretch/>
        </p:blipFill>
        <p:spPr>
          <a:xfrm>
            <a:off x="8072640" y="6215040"/>
            <a:ext cx="304560" cy="304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4" dur="indefinite" restart="never" nodeType="tmRoot">
          <p:childTnLst>
            <p:seq>
              <p:cTn id="495" dur="indefinite" nodeType="mainSeq"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nodeType="withEffect" fill="hold" presetClass="path" presetID="1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animMotion origin="layout" path="M 3.61111E-006 3.33333E-006 C 0.06892 3.33333E-006 0.125 0.02847 0.125 0.06389 C 0.125 0.09907 0.06892 0.12777 3.61111E-006 0.12777 C -0.0691 0.12777 -0.125 0.09907 -0.125 0.06389 C -0.125 0.02847 -0.0691 3.33333E-006 3.61111E-006 3.33333E-006 Z">
                                      <p:cBhvr>
                                        <p:cTn id="499" dur="20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5600"/>
                            </p:stCondLst>
                            <p:childTnLst>
                              <p:par>
                                <p:cTn id="501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502" dur="77600" fill="hold"/>
                                        <p:tgtEl>
                                          <p:spTgt spid="5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503" restart="whenNotActive" nodeType="interactiveSeq" fill="hold">
                <p:childTnLst>
                  <p:par>
                    <p:cTn id="504" fill="hold"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507" dur="77600" fill="hold"/>
                                        <p:tgtEl>
                                          <p:spTgt spid="5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TextShape 1"/>
          <p:cNvSpPr txBox="1"/>
          <p:nvPr/>
        </p:nvSpPr>
        <p:spPr>
          <a:xfrm>
            <a:off x="457200" y="274680"/>
            <a:ext cx="8229240" cy="516996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99"/>
                </a:solidFill>
                <a:latin typeface="Arial"/>
              </a:rPr>
              <a:t>На уроках русского языка мультимедиа поможет учителю в объяснении новой темы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CustomShape 1"/>
          <p:cNvSpPr/>
          <p:nvPr/>
        </p:nvSpPr>
        <p:spPr>
          <a:xfrm rot="3822600">
            <a:off x="3707640" y="1629000"/>
            <a:ext cx="1512360" cy="504360"/>
          </a:xfrm>
          <a:prstGeom prst="curvedDownArrow">
            <a:avLst>
              <a:gd name="adj1" fmla="val 72063"/>
              <a:gd name="adj2" fmla="val 119874"/>
              <a:gd name="adj3" fmla="val 33333"/>
            </a:avLst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26" name="CustomShape 2"/>
          <p:cNvSpPr/>
          <p:nvPr/>
        </p:nvSpPr>
        <p:spPr>
          <a:xfrm>
            <a:off x="539640" y="3284640"/>
            <a:ext cx="7632360" cy="1309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1" lang="ru-RU" sz="4000" spc="-1" strike="noStrike">
                <a:solidFill>
                  <a:srgbClr val="ff0000"/>
                </a:solidFill>
                <a:latin typeface="Arial"/>
              </a:rPr>
              <a:t>«дее»</a:t>
            </a:r>
            <a:r>
              <a:rPr b="0" lang="ru-RU" sz="4000" spc="-1" strike="noStrike">
                <a:solidFill>
                  <a:srgbClr val="ffffff"/>
                </a:solidFill>
                <a:latin typeface="Arial"/>
              </a:rPr>
              <a:t> (деяти, т.е делать) </a:t>
            </a:r>
            <a:r>
              <a:rPr b="0" lang="ru-RU" sz="4000" spc="-1" strike="noStrike">
                <a:solidFill>
                  <a:srgbClr val="ff00ff"/>
                </a:solidFill>
                <a:latin typeface="Arial"/>
              </a:rPr>
              <a:t>+ </a:t>
            </a:r>
            <a:r>
              <a:rPr b="1" lang="ru-RU" sz="4000" spc="-1" strike="noStrike">
                <a:solidFill>
                  <a:srgbClr val="ff0000"/>
                </a:solidFill>
                <a:latin typeface="Arial"/>
              </a:rPr>
              <a:t>причастие</a:t>
            </a:r>
            <a:r>
              <a:rPr b="0" lang="ru-RU" sz="4000" spc="-1" strike="noStrike">
                <a:solidFill>
                  <a:srgbClr val="ff0000"/>
                </a:solidFill>
                <a:latin typeface="Arial"/>
              </a:rPr>
              <a:t> </a:t>
            </a:r>
            <a:r>
              <a:rPr b="0" lang="ru-RU" sz="4000" spc="-1" strike="noStrike">
                <a:solidFill>
                  <a:srgbClr val="ffffff"/>
                </a:solidFill>
                <a:latin typeface="Arial"/>
              </a:rPr>
              <a:t>(ср. причастность)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527" name="CustomShape 3"/>
          <p:cNvSpPr/>
          <p:nvPr/>
        </p:nvSpPr>
        <p:spPr>
          <a:xfrm>
            <a:off x="468360" y="4653000"/>
            <a:ext cx="7991280" cy="821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(Термин введён в Грамматику М.Смотрицким в начале 17 века)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528" name="CustomShape 4"/>
          <p:cNvSpPr/>
          <p:nvPr/>
        </p:nvSpPr>
        <p:spPr>
          <a:xfrm>
            <a:off x="1763640" y="2637000"/>
            <a:ext cx="5616360" cy="639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b="1" lang="ru-RU" sz="3600" spc="-1" strike="noStrike">
                <a:solidFill>
                  <a:srgbClr val="ff0066"/>
                </a:solidFill>
                <a:latin typeface="Arial"/>
              </a:rPr>
              <a:t>Дея</a:t>
            </a:r>
            <a:r>
              <a:rPr b="1" lang="ru-RU" sz="3600" spc="-1" strike="noStrike">
                <a:solidFill>
                  <a:srgbClr val="ffffff"/>
                </a:solidFill>
                <a:latin typeface="Arial"/>
              </a:rPr>
              <a:t>тель,</a:t>
            </a:r>
            <a:r>
              <a:rPr b="1" lang="ru-RU" sz="3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3600" spc="-1" strike="noStrike">
                <a:solidFill>
                  <a:srgbClr val="ff0066"/>
                </a:solidFill>
                <a:latin typeface="Arial"/>
              </a:rPr>
              <a:t>дей</a:t>
            </a:r>
            <a:r>
              <a:rPr b="1" lang="ru-RU" sz="3600" spc="-1" strike="noStrike">
                <a:solidFill>
                  <a:srgbClr val="ffffff"/>
                </a:solidFill>
                <a:latin typeface="Arial"/>
              </a:rPr>
              <a:t>ствие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529" name="CustomShape 5"/>
          <p:cNvSpPr/>
          <p:nvPr/>
        </p:nvSpPr>
        <p:spPr>
          <a:xfrm>
            <a:off x="684360" y="260280"/>
            <a:ext cx="7772040" cy="1142640"/>
          </a:xfrm>
          <a:prstGeom prst="rect">
            <a:avLst/>
          </a:prstGeom>
          <a:noFill/>
          <a:ln w="9360">
            <a:noFill/>
          </a:ln>
          <a:effectLst>
            <a:outerShdw algn="ctr" dir="13500000" dist="107423" rotWithShape="0">
              <a:schemeClr val="bg2">
                <a:alpha val="5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99"/>
                </a:solidFill>
                <a:latin typeface="Arial"/>
              </a:rPr>
              <a:t> </a:t>
            </a:r>
            <a:r>
              <a:rPr b="1" lang="ru-RU" sz="5400" spc="-1" strike="noStrike">
                <a:solidFill>
                  <a:srgbClr val="ff0066"/>
                </a:solidFill>
                <a:latin typeface="Arial"/>
              </a:rPr>
              <a:t>ДЕЕ</a:t>
            </a:r>
            <a:r>
              <a:rPr b="1" lang="ru-RU" sz="5400" spc="-1" strike="noStrike">
                <a:solidFill>
                  <a:srgbClr val="66ff33"/>
                </a:solidFill>
                <a:latin typeface="Arial"/>
              </a:rPr>
              <a:t>ПРИЧАСТИЕ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530" name="CustomShape 6"/>
          <p:cNvSpPr/>
          <p:nvPr/>
        </p:nvSpPr>
        <p:spPr>
          <a:xfrm>
            <a:off x="1042920" y="5734080"/>
            <a:ext cx="7776720" cy="836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08" dur="indefinite" restart="never" nodeType="tmRoot">
          <p:childTnLst>
            <p:seq>
              <p:cTn id="509" dur="indefinite" nodeType="mainSeq">
                <p:childTnLst>
                  <p:par>
                    <p:cTn id="510" fill="hold">
                      <p:stCondLst>
                        <p:cond delay="0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14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nodeType="after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8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9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2000"/>
                            </p:stCondLst>
                            <p:childTnLst>
                              <p:par>
                                <p:cTn id="521" nodeType="after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23" dur="8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57,111,109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1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24" dur="8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57,111,109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1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5" dur="8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2680"/>
                            </p:stCondLst>
                            <p:childTnLst>
                              <p:par>
                                <p:cTn id="527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9" dur="5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0" dur="5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3180"/>
                            </p:stCondLst>
                            <p:childTnLst>
                              <p:par>
                                <p:cTn id="532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4" dur="5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5" dur="5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TextShape 1"/>
          <p:cNvSpPr txBox="1"/>
          <p:nvPr/>
        </p:nvSpPr>
        <p:spPr>
          <a:xfrm>
            <a:off x="685800" y="274680"/>
            <a:ext cx="8000640" cy="60494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fff99"/>
                </a:solidFill>
                <a:latin typeface="Arial"/>
              </a:rPr>
              <a:t>Сказка о деепричастии</a:t>
            </a:r>
            <a:br/>
            <a:br/>
            <a:r>
              <a:rPr b="0" lang="ru-RU" sz="2400" spc="-1" strike="noStrike">
                <a:solidFill>
                  <a:srgbClr val="ffff99"/>
                </a:solidFill>
                <a:latin typeface="Arial"/>
              </a:rPr>
              <a:t>Деепричастие было незаконнорожденным сыном Наречия и генерала Глагола, славного многими победами. Когда ребенок вырос, он стал адъютантом своего отца и служил не молчаливым исполнителем, а добавочным действием при Глаголе. Деепричастие умело воодушевлять войска своим появлением на поле боя, а если и это не помогала, то, по поручению отца, приводило резерв – Деепричастный Оборот. И оно само, и Деепричастный Оборот выделяются на письме запятыми, так как это – гвардия, которую Глагол вводит в бой в самый нужный момент. Таким образом, Деепричастие и Деепричастный Оборот – это обстоятельства, которые решают исход дела.</a:t>
            </a:r>
            <a:br/>
            <a:br/>
            <a:r>
              <a:rPr b="0" lang="ru-RU" sz="2400" spc="-1" strike="noStrike">
                <a:solidFill>
                  <a:srgbClr val="ffff99"/>
                </a:solidFill>
                <a:latin typeface="Arial"/>
              </a:rPr>
              <a:t>Переведите сказку на язык науки. 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TextShape 1"/>
          <p:cNvSpPr txBox="1"/>
          <p:nvPr/>
        </p:nvSpPr>
        <p:spPr>
          <a:xfrm>
            <a:off x="609480" y="274680"/>
            <a:ext cx="8076960" cy="16300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fff99"/>
                </a:solidFill>
                <a:latin typeface="Arial"/>
              </a:rPr>
              <a:t>Рассмотрите схему, а потом перерисуйте ее в тетрадь и проведите стрелочки от родителей Деепричастия к тем признакам, которые они по наследству передали своему чаду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3" name="TextShape 2"/>
          <p:cNvSpPr txBox="1"/>
          <p:nvPr/>
        </p:nvSpPr>
        <p:spPr>
          <a:xfrm>
            <a:off x="457200" y="2057400"/>
            <a:ext cx="8229240" cy="40683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 algn="ctr">
              <a:lnSpc>
                <a:spcPct val="9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Вопрос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Синтаксическая роль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Неизменяемость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561"/>
              </a:spcBef>
            </a:pP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561"/>
              </a:spcBef>
            </a:pPr>
            <a:r>
              <a:rPr b="1" lang="ru-RU" sz="2800" spc="-1" strike="noStrike">
                <a:solidFill>
                  <a:srgbClr val="ffffff"/>
                </a:solidFill>
                <a:latin typeface="Arial"/>
              </a:rPr>
              <a:t>Наречие        Деепричастие        Глагол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561"/>
              </a:spcBef>
            </a:pP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Добавочное действие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Возвратность вид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ffff99"/>
                </a:solidFill>
                <a:latin typeface="Arial"/>
              </a:rPr>
              <a:t>Давайте выучим суффиксы Деепричастий.</a:t>
            </a: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535" name="Table 2"/>
          <p:cNvGraphicFramePr/>
          <p:nvPr/>
        </p:nvGraphicFramePr>
        <p:xfrm>
          <a:off x="457200" y="1905120"/>
          <a:ext cx="8229240" cy="40143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75248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ru-RU" sz="28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Совершенный вид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ru-RU" sz="28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Несовершенный вид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226188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ru-RU" sz="28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-а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ru-RU" sz="28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-я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ru-RU" sz="28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-учи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ru-RU" sz="28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-ючи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ru-RU" sz="28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-в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ru-RU" sz="28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-вши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ru-RU" sz="28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-ши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ffff99"/>
                </a:solidFill>
                <a:latin typeface="Arial"/>
              </a:rPr>
              <a:t>Виды связи в сложном предложении</a:t>
            </a: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308" name="Table 2"/>
          <p:cNvGraphicFramePr/>
          <p:nvPr/>
        </p:nvGraphicFramePr>
        <p:xfrm>
          <a:off x="457200" y="1600200"/>
          <a:ext cx="8229240" cy="3660480"/>
        </p:xfrm>
        <a:graphic>
          <a:graphicData uri="http://schemas.openxmlformats.org/drawingml/2006/table">
            <a:tbl>
              <a:tblPr/>
              <a:tblGrid>
                <a:gridCol w="2170080"/>
                <a:gridCol w="6059160"/>
              </a:tblGrid>
              <a:tr h="5839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Виды связи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Пример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7268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81"/>
                        </a:spcBef>
                      </a:pPr>
                      <a:r>
                        <a:rPr b="0" lang="ru-RU" sz="1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Виды связи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1"/>
                        </a:spcBef>
                      </a:pP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81"/>
                        </a:spcBef>
                      </a:pPr>
                      <a:r>
                        <a:rPr b="0" lang="ru-RU" sz="1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Уж было поздно и темно; сердито бился дождь в окно, и ветер дул, печально воя.    </a:t>
                      </a:r>
                      <a:r>
                        <a:rPr b="0" lang="ru-RU" sz="1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[   ]; [   ], и [   ].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1"/>
                        </a:spcBef>
                      </a:pP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7268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81"/>
                        </a:spcBef>
                      </a:pPr>
                      <a:r>
                        <a:rPr b="0" lang="ru-RU" sz="1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Подчинительная и бессоюзная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1"/>
                        </a:spcBef>
                      </a:pP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81"/>
                        </a:spcBef>
                      </a:pPr>
                      <a:r>
                        <a:rPr b="0" lang="ru-RU" sz="1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По Каме около устья тянулись вереницей такие длинные плоты, что нельзя было увидеть их конца: он терялся в тумане.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1"/>
                        </a:spcBef>
                      </a:pPr>
                      <a:r>
                        <a:rPr b="0" lang="ru-RU" sz="1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[   ],  (что…) : [   ].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7268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81"/>
                        </a:spcBef>
                      </a:pPr>
                      <a:r>
                        <a:rPr b="0" lang="ru-RU" sz="1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Сочинительная и подчинительная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1"/>
                        </a:spcBef>
                      </a:pP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81"/>
                        </a:spcBef>
                      </a:pPr>
                      <a:r>
                        <a:rPr b="0" lang="ru-RU" sz="1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Стадо диких уток со свистом промчалось над нами, и мы слышали, как оно опустилось на реку недалеко от нас.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1"/>
                        </a:spcBef>
                      </a:pPr>
                      <a:r>
                        <a:rPr b="0" lang="ru-RU" sz="1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[   ],  и  [   ],  (как…).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13618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81"/>
                        </a:spcBef>
                      </a:pPr>
                      <a:r>
                        <a:rPr b="0" lang="ru-RU" sz="1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Сочинительная, подчинительная и бессоюзная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1"/>
                        </a:spcBef>
                      </a:pP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81"/>
                        </a:spcBef>
                      </a:pPr>
                      <a:r>
                        <a:rPr b="0" lang="ru-RU" sz="1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Чтение в жизни человека мыслящего – это не поглощение книг одна за другой, а творчество духа : он может прочитать немного книг, но это чтение дает ему несравненно больше, чем десятки книг дадут тому, кто читает для того, чтобы «убить время».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1"/>
                        </a:spcBef>
                      </a:pPr>
                      <a:r>
                        <a:rPr b="0" lang="ru-RU" sz="14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[   ] :  [   ], но [   ], (чем…), (кто…), (чтобы…).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1"/>
                        </a:spcBef>
                      </a:pP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fff99"/>
                </a:solidFill>
                <a:latin typeface="Arial"/>
              </a:rPr>
              <a:t>Материал для наблюдений и анализа</a:t>
            </a:r>
            <a:br/>
            <a:r>
              <a:rPr b="1" lang="ru-RU" sz="2400" spc="-1" strike="noStrike">
                <a:solidFill>
                  <a:srgbClr val="ffff99"/>
                </a:solidFill>
                <a:latin typeface="Arial"/>
              </a:rPr>
              <a:t>Как узнать деепричастие и отличить от других частей речи (глагола, причастия)?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7" name="TextShape 2"/>
          <p:cNvSpPr txBox="1"/>
          <p:nvPr/>
        </p:nvSpPr>
        <p:spPr>
          <a:xfrm>
            <a:off x="1143000" y="1752480"/>
            <a:ext cx="7543440" cy="437328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609480" indent="-6091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tarSymbol"/>
              <a:buAutoNum type="arabicPeriod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Выкрашенный краской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tarSymbol"/>
              <a:buAutoNum type="arabicPeriod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Выкрасив краской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tarSymbol"/>
              <a:buAutoNum type="arabicPeriod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Устроенный по проекту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tarSymbol"/>
              <a:buAutoNum type="arabicPeriod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Устроившись на ночлег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tarSymbol"/>
              <a:buAutoNum type="arabicPeriod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Запертый дома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tarSymbol"/>
              <a:buAutoNum type="arabicPeriod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Заперев дом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fff99"/>
                </a:solidFill>
                <a:latin typeface="Arial"/>
              </a:rPr>
              <a:t>Выделить предложения с деепричастным оборотом.</a:t>
            </a:r>
            <a:br/>
            <a:r>
              <a:rPr b="0" lang="ru-RU" sz="2400" spc="-1" strike="noStrike">
                <a:solidFill>
                  <a:srgbClr val="ffff99"/>
                </a:solidFill>
                <a:latin typeface="Arial"/>
              </a:rPr>
              <a:t>Материал для проведения синтаксической пятиминутки.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609480" indent="-6091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tarSymbol"/>
              <a:buAutoNum type="arabicPeriod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Блеснула яркая молния, и раздался удар грома.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tarSymbol"/>
              <a:buAutoNum type="arabicPeriod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Много тайн хранят леса, опаленные войной.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tarSymbol"/>
              <a:buAutoNum type="arabicPeriod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Озеро, взволнованное ветром, шумело у берегов.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tarSymbol"/>
              <a:buAutoNum type="arabicPeriod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Георгины, почерневшие от мороза, печально свешивали свои головки.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tarSymbol"/>
              <a:buAutoNum type="arabicPeriod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Не узнав горя, не узнаешь и радости.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tarSymbol"/>
              <a:buAutoNum type="arabicPeriod"/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Мальчик шел и не разбирал дороги.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ffff99"/>
                </a:solidFill>
                <a:latin typeface="Arial"/>
              </a:rPr>
              <a:t>Найдите предложения, в которых есть деепричастия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1" name="TextShape 2"/>
          <p:cNvSpPr txBox="1"/>
          <p:nvPr/>
        </p:nvSpPr>
        <p:spPr>
          <a:xfrm>
            <a:off x="1066680" y="1600200"/>
            <a:ext cx="7619760" cy="45255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609480" indent="-609120">
              <a:lnSpc>
                <a:spcPct val="90000"/>
              </a:lnSpc>
              <a:spcBef>
                <a:spcPts val="641"/>
              </a:spcBef>
              <a:buClr>
                <a:srgbClr val="ffffff"/>
              </a:buClr>
              <a:buFont typeface="StarSymbol"/>
              <a:buAutoNum type="arabicPeriod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Мама сидела, откинувшись в кресле.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90000"/>
              </a:lnSpc>
              <a:spcBef>
                <a:spcPts val="641"/>
              </a:spcBef>
              <a:buClr>
                <a:srgbClr val="ffffff"/>
              </a:buClr>
              <a:buFont typeface="StarSymbol"/>
              <a:buAutoNum type="arabicPeriod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Я открыл окно и залюбовался видом.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90000"/>
              </a:lnSpc>
              <a:spcBef>
                <a:spcPts val="641"/>
              </a:spcBef>
              <a:buClr>
                <a:srgbClr val="ffffff"/>
              </a:buClr>
              <a:buFont typeface="StarSymbol"/>
              <a:buAutoNum type="arabicPeriod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Брат склонил голову и писал что-то.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90000"/>
              </a:lnSpc>
              <a:spcBef>
                <a:spcPts val="641"/>
              </a:spcBef>
              <a:buClr>
                <a:srgbClr val="ffffff"/>
              </a:buClr>
              <a:buFont typeface="StarSymbol"/>
              <a:buAutoNum type="arabicPeriod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Разложив игры, дети сели в кружок.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marL="609480" indent="-609120">
              <a:lnSpc>
                <a:spcPct val="90000"/>
              </a:lnSpc>
              <a:spcBef>
                <a:spcPts val="641"/>
              </a:spcBef>
              <a:buClr>
                <a:srgbClr val="ffffff"/>
              </a:buClr>
              <a:buFont typeface="StarSymbol"/>
              <a:buAutoNum type="arabicPeriod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Уставшая, она не хотела идти дальше. 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2" name="CustomShape 3"/>
          <p:cNvSpPr/>
          <p:nvPr/>
        </p:nvSpPr>
        <p:spPr>
          <a:xfrm>
            <a:off x="380880" y="1600200"/>
            <a:ext cx="685440" cy="68544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3" name="CustomShape 4"/>
          <p:cNvSpPr/>
          <p:nvPr/>
        </p:nvSpPr>
        <p:spPr>
          <a:xfrm>
            <a:off x="380880" y="4419720"/>
            <a:ext cx="685440" cy="68544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36" dur="indefinite" restart="never" nodeType="tmRoot">
          <p:childTnLst>
            <p:seq>
              <p:cTn id="537" dur="indefinite" nodeType="mainSeq">
                <p:childTnLst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42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nodeType="clickEffect" fill="hold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id="547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TextShape 1"/>
          <p:cNvSpPr txBox="1"/>
          <p:nvPr/>
        </p:nvSpPr>
        <p:spPr>
          <a:xfrm>
            <a:off x="457200" y="274680"/>
            <a:ext cx="8229240" cy="58906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99"/>
                </a:solidFill>
                <a:latin typeface="Arial"/>
              </a:rPr>
              <a:t>На уроках литературы можно с помощью мультимедиа демонстрировать иллюстрации к произведениям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Picture 4" descr=""/>
          <p:cNvPicPr/>
          <p:nvPr/>
        </p:nvPicPr>
        <p:blipFill>
          <a:blip r:embed="rId1"/>
          <a:stretch/>
        </p:blipFill>
        <p:spPr>
          <a:xfrm>
            <a:off x="728640" y="571680"/>
            <a:ext cx="7686360" cy="5714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Picture 4" descr=""/>
          <p:cNvPicPr/>
          <p:nvPr/>
        </p:nvPicPr>
        <p:blipFill>
          <a:blip r:embed="rId1"/>
          <a:stretch/>
        </p:blipFill>
        <p:spPr>
          <a:xfrm>
            <a:off x="1500120" y="1052640"/>
            <a:ext cx="6143400" cy="4752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Picture 4" descr=""/>
          <p:cNvPicPr/>
          <p:nvPr/>
        </p:nvPicPr>
        <p:blipFill>
          <a:blip r:embed="rId1"/>
          <a:stretch/>
        </p:blipFill>
        <p:spPr>
          <a:xfrm>
            <a:off x="1714680" y="142920"/>
            <a:ext cx="5714640" cy="6571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Picture 4" descr=""/>
          <p:cNvPicPr/>
          <p:nvPr/>
        </p:nvPicPr>
        <p:blipFill>
          <a:blip r:embed="rId1"/>
          <a:stretch/>
        </p:blipFill>
        <p:spPr>
          <a:xfrm>
            <a:off x="571680" y="571680"/>
            <a:ext cx="8000640" cy="5714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Picture 4" descr=""/>
          <p:cNvPicPr/>
          <p:nvPr/>
        </p:nvPicPr>
        <p:blipFill>
          <a:blip r:embed="rId1"/>
          <a:stretch/>
        </p:blipFill>
        <p:spPr>
          <a:xfrm>
            <a:off x="623880" y="514440"/>
            <a:ext cx="7895880" cy="5829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extShape 1"/>
          <p:cNvSpPr txBox="1"/>
          <p:nvPr/>
        </p:nvSpPr>
        <p:spPr>
          <a:xfrm>
            <a:off x="457200" y="274680"/>
            <a:ext cx="8229240" cy="58906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99"/>
                </a:solidFill>
                <a:latin typeface="Arial"/>
              </a:rPr>
              <a:t>На уроках литературы можно прослушать стихотворения, песни на фоне нужных реподукций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Picture 4" descr=""/>
          <p:cNvPicPr/>
          <p:nvPr/>
        </p:nvPicPr>
        <p:blipFill>
          <a:blip r:embed="rId1"/>
          <a:stretch/>
        </p:blipFill>
        <p:spPr>
          <a:xfrm>
            <a:off x="-612720" y="0"/>
            <a:ext cx="16022160" cy="6857640"/>
          </a:xfrm>
          <a:prstGeom prst="rect">
            <a:avLst/>
          </a:prstGeom>
          <a:ln w="41400">
            <a:solidFill>
              <a:srgbClr val="993366"/>
            </a:solidFill>
            <a:miter/>
          </a:ln>
        </p:spPr>
      </p:pic>
      <p:sp>
        <p:nvSpPr>
          <p:cNvPr id="310" name="CustomShape 1"/>
          <p:cNvSpPr/>
          <p:nvPr/>
        </p:nvSpPr>
        <p:spPr>
          <a:xfrm>
            <a:off x="2690640" y="1144440"/>
            <a:ext cx="183960" cy="518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CustomShape 2"/>
          <p:cNvSpPr/>
          <p:nvPr/>
        </p:nvSpPr>
        <p:spPr>
          <a:xfrm>
            <a:off x="1835280" y="189000"/>
            <a:ext cx="6119280" cy="395280"/>
          </a:xfrm>
          <a:prstGeom prst="rect">
            <a:avLst/>
          </a:prstGeom>
          <a:solidFill>
            <a:srgbClr val="99ccff"/>
          </a:solidFill>
          <a:ln w="38160">
            <a:solidFill>
              <a:srgbClr val="8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latin typeface="Arial"/>
              </a:rPr>
              <a:t>Н и нн в суффиксах прилагательных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12" name="CustomShape 3"/>
          <p:cNvSpPr/>
          <p:nvPr/>
        </p:nvSpPr>
        <p:spPr>
          <a:xfrm>
            <a:off x="1872000" y="836640"/>
            <a:ext cx="5911200" cy="364680"/>
          </a:xfrm>
          <a:prstGeom prst="rect">
            <a:avLst/>
          </a:prstGeom>
          <a:solidFill>
            <a:schemeClr val="bg1"/>
          </a:solidFill>
          <a:ln w="41400">
            <a:solidFill>
              <a:srgbClr val="8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</a:rPr>
              <a:t>Определи, от какой части речи образовано слово.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13" name="CustomShape 4"/>
          <p:cNvSpPr/>
          <p:nvPr/>
        </p:nvSpPr>
        <p:spPr>
          <a:xfrm>
            <a:off x="3305520" y="1557360"/>
            <a:ext cx="2796120" cy="364680"/>
          </a:xfrm>
          <a:prstGeom prst="rect">
            <a:avLst/>
          </a:prstGeom>
          <a:solidFill>
            <a:schemeClr val="bg1"/>
          </a:solidFill>
          <a:ln w="41400">
            <a:solidFill>
              <a:srgbClr val="8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</a:rPr>
              <a:t>От существительного?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14" name="CustomShape 5"/>
          <p:cNvSpPr/>
          <p:nvPr/>
        </p:nvSpPr>
        <p:spPr>
          <a:xfrm>
            <a:off x="4378320" y="2230560"/>
            <a:ext cx="470520" cy="364680"/>
          </a:xfrm>
          <a:prstGeom prst="rect">
            <a:avLst/>
          </a:prstGeom>
          <a:solidFill>
            <a:schemeClr val="bg1"/>
          </a:solidFill>
          <a:ln w="41400">
            <a:solidFill>
              <a:srgbClr val="8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</a:rPr>
              <a:t>Да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15" name="CustomShape 6"/>
          <p:cNvSpPr/>
          <p:nvPr/>
        </p:nvSpPr>
        <p:spPr>
          <a:xfrm>
            <a:off x="1941480" y="2997360"/>
            <a:ext cx="5656680" cy="364680"/>
          </a:xfrm>
          <a:prstGeom prst="rect">
            <a:avLst/>
          </a:prstGeom>
          <a:solidFill>
            <a:schemeClr val="bg1"/>
          </a:solidFill>
          <a:ln w="41400">
            <a:solidFill>
              <a:srgbClr val="8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</a:rPr>
              <a:t>Определи, какой суффикс прибавлен к основе?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16" name="CustomShape 7"/>
          <p:cNvSpPr/>
          <p:nvPr/>
        </p:nvSpPr>
        <p:spPr>
          <a:xfrm>
            <a:off x="1712160" y="3860640"/>
            <a:ext cx="2106000" cy="456120"/>
          </a:xfrm>
          <a:prstGeom prst="rect">
            <a:avLst/>
          </a:prstGeom>
          <a:solidFill>
            <a:srgbClr val="99ccff"/>
          </a:solidFill>
          <a:ln w="44280">
            <a:solidFill>
              <a:srgbClr val="8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Arial"/>
              </a:rPr>
              <a:t>-онн, -енн, -н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17" name="CustomShape 8"/>
          <p:cNvSpPr/>
          <p:nvPr/>
        </p:nvSpPr>
        <p:spPr>
          <a:xfrm>
            <a:off x="2432160" y="4749840"/>
            <a:ext cx="470520" cy="364680"/>
          </a:xfrm>
          <a:prstGeom prst="rect">
            <a:avLst/>
          </a:prstGeom>
          <a:solidFill>
            <a:schemeClr val="bg1"/>
          </a:solidFill>
          <a:ln w="38160">
            <a:solidFill>
              <a:srgbClr val="8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</a:rPr>
              <a:t>Да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18" name="CustomShape 9"/>
          <p:cNvSpPr/>
          <p:nvPr/>
        </p:nvSpPr>
        <p:spPr>
          <a:xfrm>
            <a:off x="1855080" y="5516640"/>
            <a:ext cx="1671480" cy="456120"/>
          </a:xfrm>
          <a:prstGeom prst="rect">
            <a:avLst/>
          </a:prstGeom>
          <a:solidFill>
            <a:srgbClr val="99ccff"/>
          </a:solidFill>
          <a:ln w="41400">
            <a:solidFill>
              <a:srgbClr val="8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Arial"/>
              </a:rPr>
              <a:t>Пиши - нн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19" name="CustomShape 10"/>
          <p:cNvSpPr/>
          <p:nvPr/>
        </p:nvSpPr>
        <p:spPr>
          <a:xfrm>
            <a:off x="713160" y="6021360"/>
            <a:ext cx="3486600" cy="639000"/>
          </a:xfrm>
          <a:prstGeom prst="rect">
            <a:avLst/>
          </a:prstGeom>
          <a:solidFill>
            <a:schemeClr val="bg1"/>
          </a:solidFill>
          <a:ln w="38160">
            <a:solidFill>
              <a:srgbClr val="8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ffffff"/>
                </a:solidFill>
                <a:uFillTx/>
                <a:latin typeface="Arial"/>
              </a:rPr>
              <a:t>Исключения:</a:t>
            </a:r>
            <a:r>
              <a:rPr b="1" lang="ru-RU" sz="1800" spc="-1" strike="noStrike">
                <a:solidFill>
                  <a:srgbClr val="ffffff"/>
                </a:solidFill>
                <a:latin typeface="Arial"/>
              </a:rPr>
              <a:t> 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</a:rPr>
              <a:t>ветреный (но безветренный)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0" name="CustomShape 11"/>
          <p:cNvSpPr/>
          <p:nvPr/>
        </p:nvSpPr>
        <p:spPr>
          <a:xfrm>
            <a:off x="6174720" y="3860640"/>
            <a:ext cx="1917000" cy="456120"/>
          </a:xfrm>
          <a:prstGeom prst="rect">
            <a:avLst/>
          </a:prstGeom>
          <a:solidFill>
            <a:srgbClr val="99ccff"/>
          </a:solidFill>
          <a:ln w="41400">
            <a:solidFill>
              <a:srgbClr val="8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Arial"/>
              </a:rPr>
              <a:t>-ан, -ян, -ин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21" name="CustomShape 12"/>
          <p:cNvSpPr/>
          <p:nvPr/>
        </p:nvSpPr>
        <p:spPr>
          <a:xfrm>
            <a:off x="6969240" y="4749840"/>
            <a:ext cx="470520" cy="364680"/>
          </a:xfrm>
          <a:prstGeom prst="rect">
            <a:avLst/>
          </a:prstGeom>
          <a:solidFill>
            <a:schemeClr val="bg1"/>
          </a:solidFill>
          <a:ln w="38160">
            <a:solidFill>
              <a:srgbClr val="8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</a:rPr>
              <a:t>Да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2" name="CustomShape 13"/>
          <p:cNvSpPr/>
          <p:nvPr/>
        </p:nvSpPr>
        <p:spPr>
          <a:xfrm>
            <a:off x="6461640" y="5516640"/>
            <a:ext cx="1487160" cy="456120"/>
          </a:xfrm>
          <a:prstGeom prst="rect">
            <a:avLst/>
          </a:prstGeom>
          <a:solidFill>
            <a:srgbClr val="99ccff"/>
          </a:solidFill>
          <a:ln w="38160">
            <a:solidFill>
              <a:srgbClr val="8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Arial"/>
              </a:rPr>
              <a:t>Пиши - н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23" name="CustomShape 14"/>
          <p:cNvSpPr/>
          <p:nvPr/>
        </p:nvSpPr>
        <p:spPr>
          <a:xfrm>
            <a:off x="5393160" y="6021360"/>
            <a:ext cx="3160440" cy="639000"/>
          </a:xfrm>
          <a:prstGeom prst="rect">
            <a:avLst/>
          </a:prstGeom>
          <a:solidFill>
            <a:schemeClr val="bg1"/>
          </a:solidFill>
          <a:ln w="38160">
            <a:solidFill>
              <a:srgbClr val="8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ffffff"/>
                </a:solidFill>
                <a:uFillTx/>
                <a:latin typeface="Arial"/>
              </a:rPr>
              <a:t>Исключения:</a:t>
            </a:r>
            <a:r>
              <a:rPr b="1" lang="ru-RU" sz="1800" spc="-1" strike="noStrike">
                <a:solidFill>
                  <a:srgbClr val="ffffff"/>
                </a:solidFill>
                <a:latin typeface="Arial"/>
              </a:rPr>
              <a:t>  оловянный,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</a:rPr>
              <a:t>деревянный, стеклянный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4" name="Line 15"/>
          <p:cNvSpPr/>
          <p:nvPr/>
        </p:nvSpPr>
        <p:spPr>
          <a:xfrm>
            <a:off x="4643280" y="1268280"/>
            <a:ext cx="0" cy="287280"/>
          </a:xfrm>
          <a:prstGeom prst="line">
            <a:avLst/>
          </a:prstGeom>
          <a:ln w="4428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Line 16"/>
          <p:cNvSpPr/>
          <p:nvPr/>
        </p:nvSpPr>
        <p:spPr>
          <a:xfrm>
            <a:off x="4643280" y="1989000"/>
            <a:ext cx="0" cy="217440"/>
          </a:xfrm>
          <a:prstGeom prst="line">
            <a:avLst/>
          </a:prstGeom>
          <a:ln w="4428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Line 17"/>
          <p:cNvSpPr/>
          <p:nvPr/>
        </p:nvSpPr>
        <p:spPr>
          <a:xfrm>
            <a:off x="4643280" y="2636640"/>
            <a:ext cx="0" cy="360360"/>
          </a:xfrm>
          <a:prstGeom prst="line">
            <a:avLst/>
          </a:prstGeom>
          <a:ln w="4428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Line 18"/>
          <p:cNvSpPr/>
          <p:nvPr/>
        </p:nvSpPr>
        <p:spPr>
          <a:xfrm flipH="1">
            <a:off x="3850920" y="3429000"/>
            <a:ext cx="1008360" cy="717480"/>
          </a:xfrm>
          <a:prstGeom prst="line">
            <a:avLst/>
          </a:prstGeom>
          <a:ln w="4428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Line 19"/>
          <p:cNvSpPr/>
          <p:nvPr/>
        </p:nvSpPr>
        <p:spPr>
          <a:xfrm>
            <a:off x="5003640" y="3429000"/>
            <a:ext cx="1152360" cy="718920"/>
          </a:xfrm>
          <a:prstGeom prst="line">
            <a:avLst/>
          </a:prstGeom>
          <a:ln w="4428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Line 20"/>
          <p:cNvSpPr/>
          <p:nvPr/>
        </p:nvSpPr>
        <p:spPr>
          <a:xfrm>
            <a:off x="2700000" y="4365360"/>
            <a:ext cx="0" cy="358920"/>
          </a:xfrm>
          <a:prstGeom prst="line">
            <a:avLst/>
          </a:prstGeom>
          <a:ln w="4428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Line 21"/>
          <p:cNvSpPr/>
          <p:nvPr/>
        </p:nvSpPr>
        <p:spPr>
          <a:xfrm>
            <a:off x="7235640" y="4365360"/>
            <a:ext cx="0" cy="358920"/>
          </a:xfrm>
          <a:prstGeom prst="line">
            <a:avLst/>
          </a:prstGeom>
          <a:ln w="4428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Line 22"/>
          <p:cNvSpPr/>
          <p:nvPr/>
        </p:nvSpPr>
        <p:spPr>
          <a:xfrm>
            <a:off x="2700000" y="5157720"/>
            <a:ext cx="0" cy="360360"/>
          </a:xfrm>
          <a:prstGeom prst="line">
            <a:avLst/>
          </a:prstGeom>
          <a:ln w="4428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Line 23"/>
          <p:cNvSpPr/>
          <p:nvPr/>
        </p:nvSpPr>
        <p:spPr>
          <a:xfrm>
            <a:off x="7235640" y="5157720"/>
            <a:ext cx="0" cy="360360"/>
          </a:xfrm>
          <a:prstGeom prst="line">
            <a:avLst/>
          </a:prstGeom>
          <a:ln w="4428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" dur="indefinite" restart="never" nodeType="tmRoot">
          <p:childTnLst>
            <p:seq>
              <p:cTn id="25" dur="indefinite" nodeType="mainSeq"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withEffect" fill="hold" presetClass="entr" presetID="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2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2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2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2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8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3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0"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2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2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5"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" dur="2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2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2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7" dur="2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" dur="2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2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4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" dur="2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2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0"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5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7"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2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7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9" dur="2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4" dur="2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" dur="2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6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1" dur="2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" dur="2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3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7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9" dur="2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4" dur="2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5" dur="2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6" dur="2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0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1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2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5" dur="2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6" dur="2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7"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2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4" dur="2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9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0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1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6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8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3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4" dur="2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Picture 4" descr=""/>
          <p:cNvPicPr/>
          <p:nvPr/>
        </p:nvPicPr>
        <p:blipFill>
          <a:blip r:embed="rId1"/>
          <a:stretch/>
        </p:blipFill>
        <p:spPr>
          <a:xfrm>
            <a:off x="1258920" y="115920"/>
            <a:ext cx="6768720" cy="6625800"/>
          </a:xfrm>
          <a:prstGeom prst="rect">
            <a:avLst/>
          </a:prstGeom>
          <a:ln>
            <a:noFill/>
          </a:ln>
        </p:spPr>
      </p:pic>
      <p:pic>
        <p:nvPicPr>
          <p:cNvPr id="552" name="лермонтов. утёс. мария максакова.mp3" descr=""/>
          <p:cNvPicPr/>
          <p:nvPr/>
        </p:nvPicPr>
        <p:blipFill>
          <a:blip r:embed="rId2"/>
          <a:stretch/>
        </p:blipFill>
        <p:spPr>
          <a:xfrm>
            <a:off x="8839080" y="6553080"/>
            <a:ext cx="304560" cy="304560"/>
          </a:xfrm>
          <a:prstGeom prst="rect">
            <a:avLst/>
          </a:prstGeom>
          <a:ln>
            <a:noFill/>
          </a:ln>
        </p:spPr>
      </p:pic>
      <p:sp>
        <p:nvSpPr>
          <p:cNvPr id="553" name="TextShape 1"/>
          <p:cNvSpPr txBox="1"/>
          <p:nvPr/>
        </p:nvSpPr>
        <p:spPr>
          <a:xfrm>
            <a:off x="857160" y="5715000"/>
            <a:ext cx="7372080" cy="93636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fff99"/>
                </a:solidFill>
                <a:latin typeface="Arial"/>
              </a:rPr>
              <a:t>М.Ю.Лермонтов «Утёс». Исполняет Мария Максакова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54" name="Picture 1" descr="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r:embed="rId4"/>
              </p:ext>
            </p:extLst>
          </p:nvPr>
        </p:nvPicPr>
        <p:blipFill>
          <a:blip r:embed="rId5"/>
        </p:blipFill>
        <p:spPr>
          <a:xfrm>
            <a:off x="8839080" y="6553080"/>
            <a:ext cx="304560" cy="304560"/>
          </a:xfrm>
          <a:prstGeom prst="rect">
            <a:avLst/>
          </a:prstGeom>
          <a:ln>
            <a:noFill/>
          </a:ln>
        </p:spPr>
      </p:pic>
      <p:pic>
        <p:nvPicPr>
          <p:cNvPr id="555" name="лермонтов. утёс. мария максакова.mp3" descr=""/>
          <p:cNvPicPr/>
          <p:nvPr/>
        </p:nvPicPr>
        <p:blipFill>
          <a:blip r:embed="rId6"/>
          <a:stretch/>
        </p:blipFill>
        <p:spPr>
          <a:xfrm>
            <a:off x="8839080" y="6553080"/>
            <a:ext cx="304560" cy="304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48" dur="indefinite" restart="never" nodeType="tmRoot">
          <p:childTnLst>
            <p:seq>
              <p:cTn id="549" dur="indefinite" nodeType="mainSeq">
                <p:childTnLst>
                  <p:par>
                    <p:cTn id="550" fill="hold">
                      <p:stCondLst>
                        <p:cond delay="0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553" dur="121138" fill="hold"/>
                                        <p:tgtEl>
                                          <p:spTgt spid="5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554" restart="whenNotActive" nodeType="interactiveSeq" fill="hold"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558" dur="1" fill="hold"/>
                                        <p:tgtEl>
                                          <p:spTgt spid="5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559" restart="whenNotActive" nodeType="interactiveSeq" fill="hold">
                <p:childTnLst>
                  <p:par>
                    <p:cTn id="560" fill="hold"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563" dur="121138" fill="hold"/>
                                        <p:tgtEl>
                                          <p:spTgt spid="5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жуковский. Море. Читает Царёв.mp3" descr=""/>
          <p:cNvPicPr/>
          <p:nvPr/>
        </p:nvPicPr>
        <p:blipFill>
          <a:blip r:embed="rId1"/>
          <a:stretch/>
        </p:blipFill>
        <p:spPr>
          <a:xfrm>
            <a:off x="8839080" y="6553080"/>
            <a:ext cx="304560" cy="304560"/>
          </a:xfrm>
          <a:prstGeom prst="rect">
            <a:avLst/>
          </a:prstGeom>
          <a:ln>
            <a:noFill/>
          </a:ln>
        </p:spPr>
      </p:pic>
      <p:pic>
        <p:nvPicPr>
          <p:cNvPr id="557" name="Picture 7" descr=""/>
          <p:cNvPicPr/>
          <p:nvPr/>
        </p:nvPicPr>
        <p:blipFill>
          <a:blip r:embed="rId2"/>
          <a:stretch/>
        </p:blipFill>
        <p:spPr>
          <a:xfrm>
            <a:off x="395280" y="0"/>
            <a:ext cx="8424360" cy="6857640"/>
          </a:xfrm>
          <a:prstGeom prst="rect">
            <a:avLst/>
          </a:prstGeom>
          <a:ln>
            <a:noFill/>
          </a:ln>
        </p:spPr>
      </p:pic>
      <p:sp>
        <p:nvSpPr>
          <p:cNvPr id="558" name="TextShape 1"/>
          <p:cNvSpPr txBox="1"/>
          <p:nvPr/>
        </p:nvSpPr>
        <p:spPr>
          <a:xfrm>
            <a:off x="457200" y="6093000"/>
            <a:ext cx="8229240" cy="6490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fff99"/>
                </a:solidFill>
                <a:latin typeface="Arial"/>
              </a:rPr>
              <a:t>В.А.Жуковский «Море». Читает Царёв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59" name="жуковский. Море. Читает Царёв.mp3" descr=""/>
          <p:cNvPicPr/>
          <p:nvPr/>
        </p:nvPicPr>
        <p:blipFill>
          <a:blip r:embed="rId3"/>
          <a:stretch/>
        </p:blipFill>
        <p:spPr>
          <a:xfrm>
            <a:off x="8839080" y="6553080"/>
            <a:ext cx="304560" cy="304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64" dur="indefinite" restart="never" nodeType="tmRoot">
          <p:childTnLst>
            <p:seq>
              <p:cTn id="565" dur="indefinite" nodeType="mainSeq">
                <p:childTnLst>
                  <p:par>
                    <p:cTn id="566" fill="hold">
                      <p:stCondLst>
                        <p:cond delay="0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569" dur="128074" fill="hold"/>
                                        <p:tgtEl>
                                          <p:spTgt spid="5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570" restart="whenNotActive" nodeType="interactiveSeq" fill="hold">
                <p:childTnLst>
                  <p:par>
                    <p:cTn id="571" fill="hold"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574" dur="128074" fill="hold"/>
                                        <p:tgtEl>
                                          <p:spTgt spid="5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457200" y="1197000"/>
            <a:ext cx="8229240" cy="38872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ffff99"/>
                </a:solidFill>
                <a:latin typeface="Arial"/>
              </a:rPr>
              <a:t>Для изучения языка гораздо важнее свободная любознательность, чем грозная необходимость.</a:t>
            </a:r>
            <a:br/>
            <a:br/>
            <a:r>
              <a:rPr b="0" lang="ru-RU" sz="4000" spc="-1" strike="noStrike">
                <a:solidFill>
                  <a:srgbClr val="ffff99"/>
                </a:solidFill>
                <a:latin typeface="Arial"/>
              </a:rPr>
              <a:t>                        </a:t>
            </a:r>
            <a:r>
              <a:rPr b="0" i="1" lang="ru-RU" sz="4000" spc="-1" strike="noStrike">
                <a:solidFill>
                  <a:srgbClr val="ffff99"/>
                </a:solidFill>
                <a:latin typeface="Arial"/>
              </a:rPr>
              <a:t>Августин Аврелий</a:t>
            </a: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99"/>
                </a:solidFill>
                <a:latin typeface="Arial"/>
              </a:rPr>
              <a:t>Виды диктантов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TextShape 2"/>
          <p:cNvSpPr txBox="1"/>
          <p:nvPr/>
        </p:nvSpPr>
        <p:spPr>
          <a:xfrm>
            <a:off x="468360" y="1268280"/>
            <a:ext cx="4038120" cy="146808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Словарные и выборочные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6" name="TextShape 3"/>
          <p:cNvSpPr txBox="1"/>
          <p:nvPr/>
        </p:nvSpPr>
        <p:spPr>
          <a:xfrm>
            <a:off x="3059280" y="4869000"/>
            <a:ext cx="4038120" cy="129348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Проверочные и контрольные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7" name="TextShape 4"/>
          <p:cNvSpPr txBox="1"/>
          <p:nvPr/>
        </p:nvSpPr>
        <p:spPr>
          <a:xfrm>
            <a:off x="2987640" y="2349360"/>
            <a:ext cx="4258800" cy="13665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Объяснительные и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предупредительные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8" name="TextShape 5"/>
          <p:cNvSpPr txBox="1"/>
          <p:nvPr/>
        </p:nvSpPr>
        <p:spPr>
          <a:xfrm>
            <a:off x="539640" y="3716280"/>
            <a:ext cx="4038120" cy="11520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Свободные и творческие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rmAutofit fontScale="88000"/>
          </a:bodyPr>
          <a:p>
            <a:pPr algn="ctr">
              <a:lnSpc>
                <a:spcPct val="100000"/>
              </a:lnSpc>
            </a:pPr>
            <a:r>
              <a:rPr b="1" i="1" lang="ru-RU" sz="4000" spc="-1" strike="noStrike">
                <a:solidFill>
                  <a:srgbClr val="ffff99"/>
                </a:solidFill>
                <a:latin typeface="Arial"/>
              </a:rPr>
              <a:t>Прочитайте текст и выделите микротемы</a:t>
            </a: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Может показаться парадоксальным, но людям нужны не только рациональные цели, но и вовсе не рациональные мечты.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Цель всегда конкретна, измеряема, достижима. Например, целью может быть поступление в вуз или покупка мотоцикла. В любом случае можно заранее продумать и просчитать, что нужно сделать, чтобы этого достичь.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А вот мечта – это совсем другое дело. Это что-то волшебное. Мечта всегда связана с чем-то безусловно добрым и прекрасным – с тем, что принято называть нравственным идеалом. Ведь сама мечта не способна появиться у того, кто не умеет отличать добро от зла. В мечту люди просто верят, и она позволяет человеку верить в лучшее, в то, что в конце концов всё будет хорошо.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Application>Trio_Office/6.2.8.2$Windows_x86 LibreOffice_project/</Application>
  <Words>2637</Words>
  <Paragraphs>411</Paragraphs>
  <Company>Организация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2010-06-29T10:15:53Z</dcterms:created>
  <dc:creator>Customer</dc:creator>
  <dc:description/>
  <dc:language>ru-RU</dc:language>
  <cp:lastModifiedBy/>
  <dcterms:modified xsi:type="dcterms:W3CDTF">2021-12-13T19:58:39Z</dcterms:modified>
  <cp:revision>12</cp:revision>
  <dc:subject/>
  <dc:title>День знаний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Организация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8</vt:i4>
  </property>
  <property fmtid="{D5CDD505-2E9C-101B-9397-08002B2CF9AE}" pid="8" name="Notes">
    <vt:i4>1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62</vt:i4>
  </property>
</Properties>
</file>