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57" r:id="rId2"/>
    <p:sldId id="492" r:id="rId3"/>
    <p:sldId id="563" r:id="rId4"/>
    <p:sldId id="566" r:id="rId5"/>
    <p:sldId id="567" r:id="rId6"/>
    <p:sldId id="521" r:id="rId7"/>
    <p:sldId id="542" r:id="rId8"/>
    <p:sldId id="520" r:id="rId9"/>
    <p:sldId id="539" r:id="rId10"/>
    <p:sldId id="522" r:id="rId11"/>
    <p:sldId id="556" r:id="rId12"/>
    <p:sldId id="557" r:id="rId13"/>
    <p:sldId id="558" r:id="rId14"/>
    <p:sldId id="559" r:id="rId15"/>
    <p:sldId id="547" r:id="rId16"/>
    <p:sldId id="550" r:id="rId17"/>
    <p:sldId id="543" r:id="rId18"/>
    <p:sldId id="537" r:id="rId19"/>
    <p:sldId id="568" r:id="rId20"/>
    <p:sldId id="541" r:id="rId21"/>
    <p:sldId id="553" r:id="rId22"/>
    <p:sldId id="554" r:id="rId23"/>
    <p:sldId id="555" r:id="rId24"/>
    <p:sldId id="524" r:id="rId25"/>
    <p:sldId id="526" r:id="rId26"/>
    <p:sldId id="528" r:id="rId27"/>
    <p:sldId id="529" r:id="rId28"/>
    <p:sldId id="530" r:id="rId29"/>
    <p:sldId id="552" r:id="rId30"/>
    <p:sldId id="531" r:id="rId31"/>
    <p:sldId id="532" r:id="rId32"/>
    <p:sldId id="533" r:id="rId33"/>
    <p:sldId id="560" r:id="rId34"/>
    <p:sldId id="534" r:id="rId35"/>
    <p:sldId id="564" r:id="rId36"/>
    <p:sldId id="535" r:id="rId37"/>
    <p:sldId id="561" r:id="rId38"/>
    <p:sldId id="562" r:id="rId39"/>
    <p:sldId id="536" r:id="rId40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99"/>
    <a:srgbClr val="FFFF00"/>
    <a:srgbClr val="FFFF99"/>
    <a:srgbClr val="FFFF66"/>
    <a:srgbClr val="002060"/>
    <a:srgbClr val="FFCCFF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8" autoAdjust="0"/>
    <p:restoredTop sz="87790" autoAdjust="0"/>
  </p:normalViewPr>
  <p:slideViewPr>
    <p:cSldViewPr>
      <p:cViewPr>
        <p:scale>
          <a:sx n="84" d="100"/>
          <a:sy n="84" d="100"/>
        </p:scale>
        <p:origin x="-145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863150-7A64-49DC-9D29-8E5E1818725B}" type="datetimeFigureOut">
              <a:rPr lang="ru-RU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F312CB8-3013-485F-84BB-2E6AFF3F8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9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3CF8-091B-4C0E-B87F-AAA8CF5C4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3CF8-091B-4C0E-B87F-AAA8CF5C4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3CF8-091B-4C0E-B87F-AAA8CF5C4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3CF8-091B-4C0E-B87F-AAA8CF5C4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3CF8-091B-4C0E-B87F-AAA8CF5C4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3CF8-091B-4C0E-B87F-AAA8CF5C4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3CF8-091B-4C0E-B87F-AAA8CF5C4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3CF8-091B-4C0E-B87F-AAA8CF5C4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3CF8-091B-4C0E-B87F-AAA8CF5C4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3CF8-091B-4C0E-B87F-AAA8CF5C4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3CF8-091B-4C0E-B87F-AAA8CF5C4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3CF8-091B-4C0E-B87F-AAA8CF5C4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3CF8-091B-4C0E-B87F-AAA8CF5C4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3CF8-091B-4C0E-B87F-AAA8CF5C4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3CF8-091B-4C0E-B87F-AAA8CF5C4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3CF8-091B-4C0E-B87F-AAA8CF5C4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3CF8-091B-4C0E-B87F-AAA8CF5C4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3CF8-091B-4C0E-B87F-AAA8CF5C4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3CF8-091B-4C0E-B87F-AAA8CF5C4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3CF8-091B-4C0E-B87F-AAA8CF5C4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3CF8-091B-4C0E-B87F-AAA8CF5C4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3CF8-091B-4C0E-B87F-AAA8CF5C4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3CF8-091B-4C0E-B87F-AAA8CF5C4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3CF8-091B-4C0E-B87F-AAA8CF5C4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3CF8-091B-4C0E-B87F-AAA8CF5C4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3CF8-091B-4C0E-B87F-AAA8CF5C4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3CF8-091B-4C0E-B87F-AAA8CF5C4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3CF8-091B-4C0E-B87F-AAA8CF5C4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ru-R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3CF8-091B-4C0E-B87F-AAA8CF5C4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ru-R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3CF8-091B-4C0E-B87F-AAA8CF5C4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ru-R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3CF8-091B-4C0E-B87F-AAA8CF5C4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3CF8-091B-4C0E-B87F-AAA8CF5C4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3CF8-091B-4C0E-B87F-AAA8CF5C4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3CF8-091B-4C0E-B87F-AAA8CF5C4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3CF8-091B-4C0E-B87F-AAA8CF5C4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3CF8-091B-4C0E-B87F-AAA8CF5C4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3CF8-091B-4C0E-B87F-AAA8CF5C4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4B0F39-39DC-44EE-A5C8-F96116CE576E}" type="datetimeFigureOut">
              <a:rPr lang="ru-RU" smtClean="0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17AAA-5D6B-4731-B547-A1C230E558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F6D849-F2E7-4383-8116-7B944E57CD81}" type="datetimeFigureOut">
              <a:rPr lang="ru-RU" smtClean="0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DD563A-68DD-4BE2-B58D-1AC4B0FCEB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AAAEBC-38E8-43F5-B71D-FE33F48D6708}" type="datetimeFigureOut">
              <a:rPr lang="ru-RU" smtClean="0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39B11-5B71-44F4-AC2F-958342DF5D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5E72BA-B2EB-4F8B-AD0A-AA3FF81D320F}" type="datetimeFigureOut">
              <a:rPr lang="ru-RU" smtClean="0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24BA8E-BD91-4239-B346-4FFB462B6B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15CA0C-12F0-42B0-AFBF-81DFC098F745}" type="datetimeFigureOut">
              <a:rPr lang="ru-RU" smtClean="0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5EC4F-0FA6-465B-AF93-1B3EBD728B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F8575-BD53-4B86-8F27-DFB4CE195582}" type="datetimeFigureOut">
              <a:rPr lang="ru-RU" smtClean="0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194927-C7FF-4A5F-A99B-98724BD75F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E03A00-C686-48ED-B5BB-23191FE05CE6}" type="datetimeFigureOut">
              <a:rPr lang="ru-RU" smtClean="0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11A74B-3857-4D91-A96A-17B84BBBEF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0EE994-83C8-443D-A8CA-2BB9EECABA5B}" type="datetimeFigureOut">
              <a:rPr lang="ru-RU" smtClean="0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A3E791-7B2A-4412-A052-0FA2491787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37B30C-EBDE-4716-B1FC-98F63E31CFBD}" type="datetimeFigureOut">
              <a:rPr lang="ru-RU" smtClean="0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16BD21-5B52-437C-93CD-11C2412608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48D08A-57FB-40B7-ABB6-2771AE13A76E}" type="datetimeFigureOut">
              <a:rPr lang="ru-RU" smtClean="0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C33BC-2F3E-4C9B-A570-A1DACA1E4C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A56B5A-D730-4D8D-ACD6-89909AB3431F}" type="datetimeFigureOut">
              <a:rPr lang="ru-RU" smtClean="0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C3BE1F-32E7-4868-8226-168460AF77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E57BFFD-57F3-44DC-AFAA-AD2041AA7890}" type="datetimeFigureOut">
              <a:rPr lang="ru-RU" smtClean="0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439E0F6-2DA3-427F-AE3F-00D7804BF0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http://www.ege.edu.ru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hyperlink" Target="http://iv-edu.ru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6.png"/><Relationship Id="rId4" Type="http://schemas.openxmlformats.org/officeDocument/2006/relationships/hyperlink" Target="http://www.ivege.ru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hyperlink" Target="http://www.fipi.ru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029" y="1340768"/>
            <a:ext cx="8813569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endParaRPr lang="en-US" sz="32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0" lvl="1"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</a:rPr>
              <a:t>Подготовка 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marL="0" lvl="1" algn="ctr"/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</a:rPr>
              <a:t>к государственной итоговой аттестации </a:t>
            </a:r>
          </a:p>
          <a:p>
            <a:pPr marL="0" lvl="1"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</a:rPr>
              <a:t>по образовательным программам среднего общего образования </a:t>
            </a:r>
          </a:p>
          <a:p>
            <a:pPr marL="0" lvl="1" algn="ctr"/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</a:rPr>
              <a:t>(ГИА – 11)</a:t>
            </a:r>
          </a:p>
          <a:p>
            <a:pPr marL="0" lvl="1" algn="ctr"/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</a:rPr>
              <a:t>в Ивановской области </a:t>
            </a:r>
          </a:p>
          <a:p>
            <a:pPr marL="0" lvl="1" algn="ctr"/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</a:rPr>
              <a:t>в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</a:rPr>
              <a:t>20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20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</a:rPr>
              <a:t>-20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21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</a:rPr>
              <a:t>учебном году</a:t>
            </a:r>
          </a:p>
          <a:p>
            <a:pPr algn="ctr"/>
            <a:endParaRPr lang="ru-RU" sz="1600" b="1" dirty="0" smtClean="0">
              <a:solidFill>
                <a:schemeClr val="tx2"/>
              </a:solidFill>
            </a:endParaRPr>
          </a:p>
          <a:p>
            <a:pPr marL="0" lvl="1" algn="r"/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</a:rPr>
              <a:t>Малкова Любовь Юрьевна, </a:t>
            </a:r>
            <a:r>
              <a:rPr lang="ru-RU" sz="2000" b="1" i="1" smtClean="0">
                <a:solidFill>
                  <a:srgbClr val="0000FF"/>
                </a:solidFill>
                <a:latin typeface="Times New Roman" pitchFamily="18" charset="0"/>
              </a:rPr>
              <a:t>главный консультант</a:t>
            </a:r>
            <a:endParaRPr lang="ru-RU" sz="2000" b="1" i="1" dirty="0">
              <a:solidFill>
                <a:srgbClr val="0000FF"/>
              </a:solidFill>
              <a:latin typeface="Times New Roman" pitchFamily="18" charset="0"/>
            </a:endParaRPr>
          </a:p>
          <a:p>
            <a:pPr marL="0" lvl="1" algn="r"/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</a:rPr>
              <a:t>Департамента </a:t>
            </a:r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</a:rPr>
              <a:t>образования </a:t>
            </a:r>
          </a:p>
          <a:p>
            <a:pPr marL="0" lvl="1" algn="r"/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</a:rPr>
              <a:t>Ивановской 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</a:rPr>
              <a:t>области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ru-RU" sz="20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071563" y="152400"/>
            <a:ext cx="7596188" cy="6775450"/>
            <a:chOff x="675" y="96"/>
            <a:chExt cx="4785" cy="4268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675" y="96"/>
              <a:ext cx="47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Calibri" pitchFamily="34" charset="0"/>
                </a:rPr>
                <a:t>Департамент образования Ивановской области</a:t>
              </a:r>
            </a:p>
          </p:txBody>
        </p:sp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020" y="4152"/>
              <a:ext cx="3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750" y="71438"/>
            <a:ext cx="8429625" cy="715962"/>
            <a:chOff x="285750" y="71438"/>
            <a:chExt cx="8429625" cy="715962"/>
          </a:xfrm>
        </p:grpSpPr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14438" y="199538"/>
              <a:ext cx="7500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pic>
        <p:nvPicPr>
          <p:cNvPr id="16" name="Рисунок 15" descr="http://school12-syzran.ru/attachments/Image/5681021.jpg?template=generic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88" y="935955"/>
            <a:ext cx="864650" cy="620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029" y="1340768"/>
            <a:ext cx="8813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071563" y="152400"/>
            <a:ext cx="7596188" cy="6775450"/>
            <a:chOff x="675" y="96"/>
            <a:chExt cx="4785" cy="4268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675" y="96"/>
              <a:ext cx="47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Calibri" pitchFamily="34" charset="0"/>
                </a:rPr>
                <a:t>Департамент образования Ивановской области</a:t>
              </a:r>
            </a:p>
          </p:txBody>
        </p:sp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020" y="4152"/>
              <a:ext cx="3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750" y="71438"/>
            <a:ext cx="8429625" cy="715962"/>
            <a:chOff x="285750" y="71438"/>
            <a:chExt cx="8429625" cy="715962"/>
          </a:xfrm>
        </p:grpSpPr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14438" y="200253"/>
              <a:ext cx="7500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07504" y="787400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6192" y="692696"/>
            <a:ext cx="84262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ru-RU" sz="3200" b="1" dirty="0">
                <a:solidFill>
                  <a:srgbClr val="C00000"/>
                </a:solidFill>
                <a:latin typeface="Calibri"/>
                <a:cs typeface="+mn-cs"/>
              </a:rPr>
              <a:t>Этапы </a:t>
            </a:r>
            <a:r>
              <a:rPr lang="ru-RU" sz="3200" b="1" dirty="0" smtClean="0">
                <a:solidFill>
                  <a:srgbClr val="C00000"/>
                </a:solidFill>
                <a:latin typeface="Calibri"/>
                <a:cs typeface="+mn-cs"/>
              </a:rPr>
              <a:t>ГИА - 11</a:t>
            </a:r>
          </a:p>
          <a:p>
            <a:pPr marL="0" lvl="1" algn="ctr"/>
            <a:endParaRPr lang="ru-RU" b="1" dirty="0" smtClean="0">
              <a:solidFill>
                <a:srgbClr val="FF0000"/>
              </a:solidFill>
              <a:latin typeface="Calibri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58673"/>
              </p:ext>
            </p:extLst>
          </p:nvPr>
        </p:nvGraphicFramePr>
        <p:xfrm>
          <a:off x="172283" y="1340768"/>
          <a:ext cx="8495468" cy="5519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54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                                      РАСПИСАНИЕ                                                 проект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/>
                        <a:t>Досрочный период </a:t>
                      </a:r>
                      <a:r>
                        <a:rPr lang="ru-RU" sz="3200" dirty="0" smtClean="0"/>
                        <a:t>–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 </a:t>
                      </a:r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3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с 22 марта по 16 апреля 2021 года</a:t>
                      </a:r>
                      <a:endParaRPr lang="ru-RU" sz="32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05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Основной период –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с 24 мая по 1 июля 2021 года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653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Дополнительный период –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20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с 3 сентября по 17 сентября  2021 года</a:t>
                      </a:r>
                      <a:r>
                        <a:rPr lang="ru-RU" sz="3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 язык, математика базового уровня, для тех, кто не сдал обязательные экзамены в основной период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5" name="Рисунок 14" descr="http://school12-syzran.ru/attachments/Image/5681021.jpg?template=generic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88" y="900475"/>
            <a:ext cx="864650" cy="5843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853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029" y="1340768"/>
            <a:ext cx="8813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071563" y="152400"/>
            <a:ext cx="7596188" cy="6775450"/>
            <a:chOff x="675" y="96"/>
            <a:chExt cx="4785" cy="4268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675" y="96"/>
              <a:ext cx="47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Calibri" pitchFamily="34" charset="0"/>
                </a:rPr>
                <a:t>Департамент образования Ивановской области</a:t>
              </a:r>
            </a:p>
          </p:txBody>
        </p:sp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020" y="4152"/>
              <a:ext cx="3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750" y="71438"/>
            <a:ext cx="8429625" cy="715962"/>
            <a:chOff x="285750" y="71438"/>
            <a:chExt cx="8429625" cy="715962"/>
          </a:xfrm>
        </p:grpSpPr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14438" y="200253"/>
              <a:ext cx="7500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07504" y="787400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6192" y="692696"/>
            <a:ext cx="84262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ru-RU" sz="3200" b="1" dirty="0" smtClean="0">
                <a:solidFill>
                  <a:srgbClr val="FF0000"/>
                </a:solidFill>
                <a:latin typeface="Calibri"/>
                <a:cs typeface="+mn-cs"/>
              </a:rPr>
              <a:t> </a:t>
            </a:r>
          </a:p>
          <a:p>
            <a:pPr marL="0" lvl="1" algn="ctr"/>
            <a:endParaRPr lang="ru-RU" b="1" dirty="0" smtClean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6969" y="1123583"/>
            <a:ext cx="7593463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  досрочный  период в  ГИА  имеют право принять участие</a:t>
            </a:r>
          </a:p>
          <a:p>
            <a:endParaRPr lang="ru-RU" sz="1400" dirty="0">
              <a:solidFill>
                <a:srgbClr val="0000FF"/>
              </a:solidFill>
            </a:endParaRPr>
          </a:p>
          <a:p>
            <a:pPr>
              <a:buFont typeface="Arial" charset="0"/>
              <a:buNone/>
            </a:pPr>
            <a:endParaRPr lang="ru-RU" sz="1400" dirty="0">
              <a:solidFill>
                <a:srgbClr val="0000FF"/>
              </a:solidFill>
            </a:endParaRPr>
          </a:p>
          <a:p>
            <a:pPr>
              <a:buFont typeface="Arial" charset="0"/>
              <a:buChar char="•"/>
            </a:pP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sz="3200" dirty="0">
                <a:solidFill>
                  <a:srgbClr val="0000FF"/>
                </a:solidFill>
              </a:rPr>
              <a:t>лица, окончившие образовательные организации со справкой в предыдущие годы</a:t>
            </a:r>
          </a:p>
          <a:p>
            <a:pPr>
              <a:buFont typeface="Arial" charset="0"/>
              <a:buNone/>
            </a:pPr>
            <a:r>
              <a:rPr lang="ru-RU" sz="3200" dirty="0">
                <a:solidFill>
                  <a:srgbClr val="0000FF"/>
                </a:solidFill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ru-RU" sz="3200" dirty="0">
                <a:solidFill>
                  <a:srgbClr val="0000FF"/>
                </a:solidFill>
              </a:rPr>
              <a:t>выпускники прошлых лет</a:t>
            </a:r>
            <a:r>
              <a:rPr lang="ru-RU" sz="3200" dirty="0">
                <a:solidFill>
                  <a:srgbClr val="002060"/>
                </a:solidFill>
              </a:rPr>
              <a:t>  </a:t>
            </a:r>
          </a:p>
        </p:txBody>
      </p:sp>
      <p:pic>
        <p:nvPicPr>
          <p:cNvPr id="15" name="Рисунок 14" descr="http://school12-syzran.ru/attachments/Image/5681021.jpg?template=generic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844253"/>
            <a:ext cx="841375" cy="568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945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029" y="1340768"/>
            <a:ext cx="8813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071563" y="152400"/>
            <a:ext cx="7596188" cy="6775450"/>
            <a:chOff x="675" y="96"/>
            <a:chExt cx="4785" cy="4268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675" y="96"/>
              <a:ext cx="47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Calibri" pitchFamily="34" charset="0"/>
                </a:rPr>
                <a:t>Департамент образования Ивановской области</a:t>
              </a:r>
            </a:p>
          </p:txBody>
        </p:sp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020" y="4152"/>
              <a:ext cx="3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750" y="71438"/>
            <a:ext cx="8429625" cy="715962"/>
            <a:chOff x="285750" y="71438"/>
            <a:chExt cx="8429625" cy="715962"/>
          </a:xfrm>
        </p:grpSpPr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14438" y="200253"/>
              <a:ext cx="7500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07504" y="787400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6192" y="692696"/>
            <a:ext cx="84262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ru-RU" sz="3200" b="1" dirty="0" smtClean="0">
                <a:solidFill>
                  <a:srgbClr val="FF0000"/>
                </a:solidFill>
                <a:latin typeface="Calibri"/>
                <a:cs typeface="+mn-cs"/>
              </a:rPr>
              <a:t> </a:t>
            </a:r>
          </a:p>
          <a:p>
            <a:pPr marL="0" lvl="1" algn="ctr"/>
            <a:endParaRPr lang="ru-RU" b="1" dirty="0" smtClean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7" y="1705451"/>
            <a:ext cx="80318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В основной период в </a:t>
            </a:r>
            <a:r>
              <a:rPr lang="ru-RU" sz="2800" b="1" dirty="0" smtClean="0">
                <a:solidFill>
                  <a:srgbClr val="C00000"/>
                </a:solidFill>
              </a:rPr>
              <a:t>ГИА участвуют</a:t>
            </a:r>
            <a:endParaRPr lang="ru-RU" sz="2800" b="1" dirty="0">
              <a:solidFill>
                <a:srgbClr val="C00000"/>
              </a:solidFill>
            </a:endParaRPr>
          </a:p>
          <a:p>
            <a:pPr algn="ctr">
              <a:buFont typeface="Wingdings 2" pitchFamily="18" charset="2"/>
              <a:buNone/>
            </a:pPr>
            <a:endParaRPr lang="ru-RU" sz="2800" b="1" dirty="0"/>
          </a:p>
          <a:p>
            <a:pPr algn="ctr">
              <a:buFont typeface="Arial" charset="0"/>
              <a:buChar char="•"/>
            </a:pPr>
            <a:r>
              <a:rPr lang="ru-RU" sz="2800" dirty="0">
                <a:solidFill>
                  <a:srgbClr val="0000FF"/>
                </a:solidFill>
              </a:rPr>
              <a:t>выпускники  текущего года</a:t>
            </a:r>
          </a:p>
          <a:p>
            <a:pPr algn="ctr">
              <a:buFont typeface="Arial" charset="0"/>
              <a:buNone/>
            </a:pPr>
            <a:r>
              <a:rPr lang="ru-RU" sz="2800" dirty="0">
                <a:solidFill>
                  <a:srgbClr val="0000FF"/>
                </a:solidFill>
              </a:rPr>
              <a:t> </a:t>
            </a:r>
          </a:p>
          <a:p>
            <a:pPr algn="ctr">
              <a:buFont typeface="Arial" charset="0"/>
              <a:buChar char="•"/>
            </a:pPr>
            <a:r>
              <a:rPr lang="ru-RU" sz="2800" dirty="0">
                <a:solidFill>
                  <a:srgbClr val="0000FF"/>
                </a:solidFill>
              </a:rPr>
              <a:t>выпускники прошлых лет, в том числе лица, у которых срок действия ранее полученного свидетельства о результатах ЕГЭ </a:t>
            </a:r>
            <a:r>
              <a:rPr lang="ru-RU" sz="2800" b="1" dirty="0">
                <a:solidFill>
                  <a:srgbClr val="0000FF"/>
                </a:solidFill>
              </a:rPr>
              <a:t>не истек</a:t>
            </a:r>
            <a:r>
              <a:rPr lang="ru-RU" sz="2800" dirty="0">
                <a:solidFill>
                  <a:srgbClr val="0000FF"/>
                </a:solidFill>
              </a:rPr>
              <a:t>, но набранные баллы недостаточны для поступления</a:t>
            </a:r>
          </a:p>
          <a:p>
            <a:pPr algn="ctr"/>
            <a:r>
              <a:rPr lang="ru-RU" sz="2800" u="sng" dirty="0">
                <a:solidFill>
                  <a:srgbClr val="0000FF"/>
                </a:solidFill>
              </a:rPr>
              <a:t>(только в резервные дни)</a:t>
            </a:r>
            <a:r>
              <a:rPr lang="ru-RU" sz="2800" u="sng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5" name="Рисунок 14" descr="http://school12-syzran.ru/attachments/Image/5681021.jpg?template=generic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29" y="895827"/>
            <a:ext cx="960409" cy="5889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90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029" y="1340768"/>
            <a:ext cx="8813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071563" y="152400"/>
            <a:ext cx="7596188" cy="6775450"/>
            <a:chOff x="675" y="96"/>
            <a:chExt cx="4785" cy="4268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675" y="96"/>
              <a:ext cx="47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Calibri" pitchFamily="34" charset="0"/>
                </a:rPr>
                <a:t>Департамент образования Ивановской области</a:t>
              </a:r>
            </a:p>
          </p:txBody>
        </p:sp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020" y="4152"/>
              <a:ext cx="3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750" y="71438"/>
            <a:ext cx="8429625" cy="715962"/>
            <a:chOff x="285750" y="71438"/>
            <a:chExt cx="8429625" cy="715962"/>
          </a:xfrm>
        </p:grpSpPr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14438" y="200253"/>
              <a:ext cx="7500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07504" y="787400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6192" y="692696"/>
            <a:ext cx="84262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ru-RU" sz="3200" b="1" dirty="0" smtClean="0">
                <a:solidFill>
                  <a:srgbClr val="FF0000"/>
                </a:solidFill>
                <a:latin typeface="Calibri"/>
                <a:cs typeface="+mn-cs"/>
              </a:rPr>
              <a:t> </a:t>
            </a:r>
          </a:p>
          <a:p>
            <a:pPr marL="0" lvl="1" algn="ctr"/>
            <a:endParaRPr lang="ru-RU" b="1" dirty="0" smtClean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674674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 </a:t>
            </a:r>
            <a:r>
              <a:rPr lang="ru-RU" sz="3200" b="1" dirty="0">
                <a:solidFill>
                  <a:srgbClr val="CC0000"/>
                </a:solidFill>
              </a:rPr>
              <a:t>Резервные дни </a:t>
            </a:r>
            <a:r>
              <a:rPr lang="ru-RU" sz="3200" b="1" dirty="0" smtClean="0">
                <a:solidFill>
                  <a:srgbClr val="CC0000"/>
                </a:solidFill>
              </a:rPr>
              <a:t> основного этапа для:</a:t>
            </a:r>
            <a:endParaRPr lang="ru-RU" sz="3200" b="1" dirty="0">
              <a:solidFill>
                <a:srgbClr val="CC0000"/>
              </a:solidFill>
            </a:endParaRPr>
          </a:p>
          <a:p>
            <a:endParaRPr lang="ru-RU" sz="3200" dirty="0">
              <a:solidFill>
                <a:srgbClr val="0000FF"/>
              </a:solidFill>
            </a:endParaRPr>
          </a:p>
          <a:p>
            <a:pPr algn="just"/>
            <a:r>
              <a:rPr lang="ru-RU" sz="3200" dirty="0">
                <a:solidFill>
                  <a:srgbClr val="0000FF"/>
                </a:solidFill>
              </a:rPr>
              <a:t> - не сдавших экзамен или не завершивших выполнение экзаменационной работы по уважительным причинам (болезнь или иные обстоятельства</a:t>
            </a:r>
            <a:r>
              <a:rPr lang="ru-RU" sz="3200" dirty="0">
                <a:solidFill>
                  <a:srgbClr val="002060"/>
                </a:solidFill>
              </a:rPr>
              <a:t>,</a:t>
            </a:r>
            <a:r>
              <a:rPr lang="ru-RU" sz="3200" dirty="0"/>
              <a:t> </a:t>
            </a:r>
            <a:r>
              <a:rPr lang="ru-RU" sz="3200" b="1" dirty="0">
                <a:solidFill>
                  <a:srgbClr val="C00000"/>
                </a:solidFill>
              </a:rPr>
              <a:t>подтвержденные документально)</a:t>
            </a:r>
          </a:p>
          <a:p>
            <a:pPr algn="just"/>
            <a:r>
              <a:rPr lang="ru-RU" sz="3200" b="1" dirty="0">
                <a:solidFill>
                  <a:srgbClr val="0000FF"/>
                </a:solidFill>
              </a:rPr>
              <a:t>-  у кого совпали выбранные экзамены</a:t>
            </a:r>
            <a:endParaRPr lang="ru-RU" sz="3200" dirty="0">
              <a:solidFill>
                <a:srgbClr val="0000FF"/>
              </a:solidFill>
            </a:endParaRPr>
          </a:p>
        </p:txBody>
      </p:sp>
      <p:pic>
        <p:nvPicPr>
          <p:cNvPr id="15" name="Рисунок 14" descr="http://school12-syzran.ru/attachments/Image/5681021.jpg?template=generic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88" y="835541"/>
            <a:ext cx="864650" cy="5772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498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029" y="1340768"/>
            <a:ext cx="8813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071563" y="152400"/>
            <a:ext cx="7596188" cy="6775450"/>
            <a:chOff x="675" y="96"/>
            <a:chExt cx="4785" cy="4268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675" y="96"/>
              <a:ext cx="47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Calibri" pitchFamily="34" charset="0"/>
                </a:rPr>
                <a:t>Департамент образования Ивановской области</a:t>
              </a:r>
            </a:p>
          </p:txBody>
        </p:sp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020" y="4152"/>
              <a:ext cx="3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750" y="71438"/>
            <a:ext cx="8429625" cy="715962"/>
            <a:chOff x="285750" y="71438"/>
            <a:chExt cx="8429625" cy="715962"/>
          </a:xfrm>
        </p:grpSpPr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14438" y="200253"/>
              <a:ext cx="7500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07504" y="787400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6192" y="692696"/>
            <a:ext cx="84262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ru-RU" sz="3200" b="1" dirty="0" smtClean="0">
                <a:solidFill>
                  <a:srgbClr val="FF0000"/>
                </a:solidFill>
                <a:latin typeface="Calibri"/>
                <a:cs typeface="+mn-cs"/>
              </a:rPr>
              <a:t> </a:t>
            </a:r>
          </a:p>
          <a:p>
            <a:pPr marL="0" lvl="1" algn="ctr"/>
            <a:endParaRPr lang="ru-RU" b="1" dirty="0" smtClean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674674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 </a:t>
            </a:r>
            <a:r>
              <a:rPr lang="ru-RU" sz="3200" b="1" dirty="0" smtClean="0">
                <a:solidFill>
                  <a:srgbClr val="CC0000"/>
                </a:solidFill>
              </a:rPr>
              <a:t>Дополнительный этап для:</a:t>
            </a:r>
            <a:endParaRPr lang="ru-RU" sz="3200" b="1" dirty="0">
              <a:solidFill>
                <a:srgbClr val="CC0000"/>
              </a:solidFill>
            </a:endParaRPr>
          </a:p>
          <a:p>
            <a:endParaRPr lang="ru-RU" sz="3200" dirty="0">
              <a:solidFill>
                <a:srgbClr val="0000FF"/>
              </a:solidFill>
            </a:endParaRPr>
          </a:p>
          <a:p>
            <a:r>
              <a:rPr lang="ru-RU" sz="3200" dirty="0" smtClean="0">
                <a:solidFill>
                  <a:srgbClr val="0000FF"/>
                </a:solidFill>
              </a:rPr>
              <a:t>не </a:t>
            </a:r>
            <a:r>
              <a:rPr lang="ru-RU" sz="3200" dirty="0">
                <a:solidFill>
                  <a:srgbClr val="0000FF"/>
                </a:solidFill>
              </a:rPr>
              <a:t>сдавших </a:t>
            </a:r>
            <a:r>
              <a:rPr lang="ru-RU" sz="3200" u="sng" dirty="0" smtClean="0">
                <a:solidFill>
                  <a:srgbClr val="0000FF"/>
                </a:solidFill>
              </a:rPr>
              <a:t>обязательные экзамены   </a:t>
            </a:r>
          </a:p>
          <a:p>
            <a:r>
              <a:rPr lang="ru-RU" sz="3200" dirty="0" smtClean="0">
                <a:solidFill>
                  <a:srgbClr val="0000FF"/>
                </a:solidFill>
              </a:rPr>
              <a:t>или </a:t>
            </a:r>
            <a:r>
              <a:rPr lang="ru-RU" sz="3200" dirty="0">
                <a:solidFill>
                  <a:srgbClr val="0000FF"/>
                </a:solidFill>
              </a:rPr>
              <a:t>не завершивших выполнение экзаменационной работы по уважительным причинам (болезнь или иные обстоятельства</a:t>
            </a:r>
            <a:r>
              <a:rPr lang="ru-RU" sz="3200" dirty="0">
                <a:solidFill>
                  <a:srgbClr val="002060"/>
                </a:solidFill>
              </a:rPr>
              <a:t>,</a:t>
            </a:r>
            <a:r>
              <a:rPr lang="ru-RU" sz="3200" dirty="0"/>
              <a:t> </a:t>
            </a:r>
            <a:r>
              <a:rPr lang="ru-RU" sz="3200" b="1" dirty="0">
                <a:solidFill>
                  <a:srgbClr val="C00000"/>
                </a:solidFill>
              </a:rPr>
              <a:t>подтвержденные документально)</a:t>
            </a:r>
          </a:p>
          <a:p>
            <a:r>
              <a:rPr lang="ru-RU" sz="3200" b="1" dirty="0" smtClean="0">
                <a:solidFill>
                  <a:srgbClr val="0000FF"/>
                </a:solidFill>
              </a:rPr>
              <a:t> </a:t>
            </a:r>
            <a:endParaRPr lang="ru-RU" sz="3200" dirty="0">
              <a:solidFill>
                <a:srgbClr val="0000FF"/>
              </a:solidFill>
            </a:endParaRPr>
          </a:p>
        </p:txBody>
      </p:sp>
      <p:pic>
        <p:nvPicPr>
          <p:cNvPr id="15" name="Рисунок 14" descr="http://school12-syzran.ru/attachments/Image/5681021.jpg?template=generic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88" y="865049"/>
            <a:ext cx="864650" cy="660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583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029" y="1340768"/>
            <a:ext cx="8813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071563" y="152400"/>
            <a:ext cx="7596188" cy="6775450"/>
            <a:chOff x="675" y="96"/>
            <a:chExt cx="4785" cy="4268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675" y="96"/>
              <a:ext cx="47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Calibri" pitchFamily="34" charset="0"/>
                </a:rPr>
                <a:t>Департамент образования Ивановской области</a:t>
              </a:r>
            </a:p>
          </p:txBody>
        </p:sp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020" y="4152"/>
              <a:ext cx="3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750" y="71438"/>
            <a:ext cx="8429625" cy="715962"/>
            <a:chOff x="285750" y="71438"/>
            <a:chExt cx="8429625" cy="715962"/>
          </a:xfrm>
        </p:grpSpPr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14438" y="200253"/>
              <a:ext cx="7500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07504" y="787400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1993" y="1018232"/>
            <a:ext cx="80959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ru-RU" sz="3200" b="1" dirty="0" smtClean="0">
                <a:solidFill>
                  <a:srgbClr val="C00000"/>
                </a:solidFill>
                <a:latin typeface="Calibri"/>
                <a:cs typeface="+mn-cs"/>
              </a:rPr>
              <a:t>  Продолжительность экзамена</a:t>
            </a:r>
            <a:endParaRPr lang="ru-RU" sz="2400" b="1" dirty="0" smtClean="0">
              <a:solidFill>
                <a:srgbClr val="C00000"/>
              </a:solidFill>
              <a:latin typeface="Calibri"/>
              <a:cs typeface="+mn-cs"/>
            </a:endParaRPr>
          </a:p>
          <a:p>
            <a:pPr marL="0" lvl="1" algn="just"/>
            <a:endParaRPr lang="ru-RU" sz="3200" b="1" dirty="0">
              <a:solidFill>
                <a:srgbClr val="002060"/>
              </a:solidFill>
              <a:latin typeface="Calibri"/>
              <a:cs typeface="+mn-cs"/>
            </a:endParaRPr>
          </a:p>
          <a:p>
            <a:pPr marL="0" lvl="1" algn="just"/>
            <a:r>
              <a:rPr lang="ru-RU" sz="2000" b="1" dirty="0" smtClean="0">
                <a:solidFill>
                  <a:srgbClr val="002060"/>
                </a:solidFill>
                <a:latin typeface="Calibri"/>
                <a:cs typeface="+mn-cs"/>
              </a:rPr>
              <a:t> </a:t>
            </a:r>
          </a:p>
          <a:p>
            <a:pPr marL="0" lvl="1" algn="just"/>
            <a:endParaRPr lang="ru-RU" sz="2000" b="1" dirty="0" smtClean="0">
              <a:solidFill>
                <a:srgbClr val="002060"/>
              </a:solidFill>
              <a:latin typeface="Calibri"/>
              <a:cs typeface="+mn-cs"/>
            </a:endParaRPr>
          </a:p>
          <a:p>
            <a:pPr marL="0" lvl="1" algn="just"/>
            <a:endParaRPr lang="ru-RU" sz="2000" b="1" dirty="0" smtClean="0">
              <a:solidFill>
                <a:srgbClr val="002060"/>
              </a:solidFill>
              <a:latin typeface="Calibri"/>
              <a:cs typeface="+mn-cs"/>
            </a:endParaRPr>
          </a:p>
          <a:p>
            <a:pPr marL="0" lvl="1" algn="just"/>
            <a:endParaRPr lang="ru-RU" sz="3200" b="1" dirty="0">
              <a:solidFill>
                <a:srgbClr val="002060"/>
              </a:solidFill>
              <a:latin typeface="Calibri"/>
              <a:cs typeface="+mn-cs"/>
            </a:endParaRPr>
          </a:p>
          <a:p>
            <a:pPr marL="431800" lvl="1" indent="-431800" algn="just">
              <a:buFont typeface="Arial" pitchFamily="34" charset="0"/>
              <a:buChar char="•"/>
            </a:pPr>
            <a:endParaRPr lang="ru-RU" sz="2400" dirty="0" smtClean="0">
              <a:solidFill>
                <a:srgbClr val="002060"/>
              </a:solidFill>
              <a:latin typeface="Calibri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1710100"/>
            <a:ext cx="2918098" cy="119649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3 часа  55 минут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(235 минут)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39952" y="1525434"/>
            <a:ext cx="4575423" cy="190356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FF0000"/>
                </a:solidFill>
              </a:rPr>
              <a:t>математика профильного уровня</a:t>
            </a:r>
          </a:p>
          <a:p>
            <a:r>
              <a:rPr lang="ru-RU" dirty="0">
                <a:solidFill>
                  <a:srgbClr val="FF0000"/>
                </a:solidFill>
              </a:rPr>
              <a:t>и</a:t>
            </a:r>
            <a:r>
              <a:rPr lang="ru-RU" dirty="0" smtClean="0">
                <a:solidFill>
                  <a:srgbClr val="FF0000"/>
                </a:solidFill>
              </a:rPr>
              <a:t>нформатика и ИКТ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обществознание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история</a:t>
            </a:r>
          </a:p>
          <a:p>
            <a:r>
              <a:rPr lang="ru-RU" dirty="0">
                <a:solidFill>
                  <a:srgbClr val="FF0000"/>
                </a:solidFill>
              </a:rPr>
              <a:t>л</a:t>
            </a:r>
            <a:r>
              <a:rPr lang="ru-RU" dirty="0" smtClean="0">
                <a:solidFill>
                  <a:srgbClr val="FF0000"/>
                </a:solidFill>
              </a:rPr>
              <a:t>итература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Физика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биология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4029" y="3255862"/>
            <a:ext cx="2918098" cy="7920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  <a:r>
              <a:rPr lang="ru-RU" sz="2400" b="1" dirty="0">
                <a:solidFill>
                  <a:srgbClr val="FF0000"/>
                </a:solidFill>
              </a:rPr>
              <a:t>3 часа 30 </a:t>
            </a:r>
            <a:r>
              <a:rPr lang="ru-RU" sz="2400" b="1" dirty="0" smtClean="0">
                <a:solidFill>
                  <a:srgbClr val="FF0000"/>
                </a:solidFill>
              </a:rPr>
              <a:t>минут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(210 минут)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39952" y="3510841"/>
            <a:ext cx="4647431" cy="53710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FF0000"/>
                </a:solidFill>
              </a:rPr>
              <a:t>русский язык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химия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10463" y="4365104"/>
            <a:ext cx="2918098" cy="8640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           </a:t>
            </a:r>
            <a:r>
              <a:rPr lang="ru-RU" sz="2400" b="1" dirty="0" smtClean="0">
                <a:solidFill>
                  <a:srgbClr val="FF0000"/>
                </a:solidFill>
              </a:rPr>
              <a:t>3 часа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(180 минут)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39951" y="4365104"/>
            <a:ext cx="4575423" cy="112786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FF0000"/>
                </a:solidFill>
              </a:rPr>
              <a:t>математика базового уровня</a:t>
            </a:r>
          </a:p>
          <a:p>
            <a:r>
              <a:rPr lang="ru-RU" dirty="0">
                <a:solidFill>
                  <a:srgbClr val="FF0000"/>
                </a:solidFill>
              </a:rPr>
              <a:t>география</a:t>
            </a:r>
          </a:p>
          <a:p>
            <a:r>
              <a:rPr lang="ru-RU" dirty="0">
                <a:solidFill>
                  <a:srgbClr val="FF0000"/>
                </a:solidFill>
              </a:rPr>
              <a:t>иностранные языки (письменная часть)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3265953" y="2066030"/>
            <a:ext cx="7920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3267886" y="3504137"/>
            <a:ext cx="7920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3261895" y="4679428"/>
            <a:ext cx="7920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49788" y="5669327"/>
            <a:ext cx="2918098" cy="43204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  <a:r>
              <a:rPr lang="ru-RU" sz="2400" b="1" dirty="0">
                <a:solidFill>
                  <a:srgbClr val="FF0000"/>
                </a:solidFill>
              </a:rPr>
              <a:t>15 минут</a:t>
            </a:r>
          </a:p>
        </p:txBody>
      </p:sp>
      <p:sp>
        <p:nvSpPr>
          <p:cNvPr id="25" name="Стрелка вправо 24"/>
          <p:cNvSpPr/>
          <p:nvPr/>
        </p:nvSpPr>
        <p:spPr>
          <a:xfrm>
            <a:off x="3300239" y="5643035"/>
            <a:ext cx="7920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105308" y="5669327"/>
            <a:ext cx="4575424" cy="52101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FF0000"/>
                </a:solidFill>
              </a:rPr>
              <a:t>иностранные </a:t>
            </a:r>
            <a:r>
              <a:rPr lang="ru-RU" dirty="0">
                <a:solidFill>
                  <a:srgbClr val="FF0000"/>
                </a:solidFill>
              </a:rPr>
              <a:t>языки (говорение)</a:t>
            </a:r>
          </a:p>
        </p:txBody>
      </p:sp>
      <p:pic>
        <p:nvPicPr>
          <p:cNvPr id="28" name="Рисунок 27" descr="http://school12-syzran.ru/attachments/Image/5681021.jpg?template=generic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88" y="844253"/>
            <a:ext cx="864650" cy="56852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Прямоугольник 28"/>
          <p:cNvSpPr/>
          <p:nvPr/>
        </p:nvSpPr>
        <p:spPr>
          <a:xfrm>
            <a:off x="349788" y="6290651"/>
            <a:ext cx="2918098" cy="4689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12 </a:t>
            </a:r>
            <a:r>
              <a:rPr lang="ru-RU" sz="2400" b="1" dirty="0">
                <a:solidFill>
                  <a:srgbClr val="FF0000"/>
                </a:solidFill>
              </a:rPr>
              <a:t>минут</a:t>
            </a:r>
          </a:p>
        </p:txBody>
      </p:sp>
      <p:sp>
        <p:nvSpPr>
          <p:cNvPr id="30" name="Стрелка вправо 29"/>
          <p:cNvSpPr/>
          <p:nvPr/>
        </p:nvSpPr>
        <p:spPr>
          <a:xfrm>
            <a:off x="3313220" y="6302079"/>
            <a:ext cx="7920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092327" y="6336989"/>
            <a:ext cx="4575424" cy="52101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FF0000"/>
                </a:solidFill>
              </a:rPr>
              <a:t>к</a:t>
            </a:r>
            <a:r>
              <a:rPr lang="ru-RU" dirty="0" smtClean="0">
                <a:solidFill>
                  <a:srgbClr val="FF0000"/>
                </a:solidFill>
              </a:rPr>
              <a:t>итайский язык  (говорение</a:t>
            </a:r>
            <a:r>
              <a:rPr lang="ru-RU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2249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029" y="1340768"/>
            <a:ext cx="8813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071563" y="152400"/>
            <a:ext cx="7596188" cy="6775450"/>
            <a:chOff x="675" y="96"/>
            <a:chExt cx="4785" cy="4268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675" y="96"/>
              <a:ext cx="47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Calibri" pitchFamily="34" charset="0"/>
                </a:rPr>
                <a:t>Департамент образования Ивановской области</a:t>
              </a:r>
            </a:p>
          </p:txBody>
        </p:sp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020" y="4152"/>
              <a:ext cx="3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750" y="71438"/>
            <a:ext cx="8429625" cy="715962"/>
            <a:chOff x="285750" y="71438"/>
            <a:chExt cx="8429625" cy="715962"/>
          </a:xfrm>
        </p:grpSpPr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14438" y="200253"/>
              <a:ext cx="7500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07504" y="787400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1993" y="1018232"/>
            <a:ext cx="8095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ru-RU" sz="2800" b="1" dirty="0">
                <a:solidFill>
                  <a:srgbClr val="C00000"/>
                </a:solidFill>
                <a:latin typeface="Calibri"/>
              </a:rPr>
              <a:t> Перечень средств обучения и воспитания, используемые на экзаменах</a:t>
            </a:r>
            <a:r>
              <a:rPr lang="ru-RU" sz="2800" b="1" dirty="0" smtClean="0">
                <a:solidFill>
                  <a:srgbClr val="C00000"/>
                </a:solidFill>
                <a:latin typeface="Calibri"/>
                <a:cs typeface="+mn-cs"/>
              </a:rPr>
              <a:t> </a:t>
            </a:r>
            <a:endParaRPr lang="ru-RU" sz="2000" dirty="0" smtClean="0">
              <a:solidFill>
                <a:srgbClr val="002060"/>
              </a:solidFill>
              <a:latin typeface="Calibri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2066030"/>
            <a:ext cx="2918098" cy="8405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математика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39952" y="2066030"/>
            <a:ext cx="4575423" cy="8405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линейка, не содержащая справочной информации для построения чертежей и рисунков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4029" y="3255862"/>
            <a:ext cx="2918098" cy="7920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FF0000"/>
                </a:solidFill>
              </a:rPr>
              <a:t> физика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139952" y="3212976"/>
            <a:ext cx="4575423" cy="7920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FF0000"/>
                </a:solidFill>
              </a:rPr>
              <a:t>л</a:t>
            </a:r>
            <a:r>
              <a:rPr lang="ru-RU" sz="1600" b="1" dirty="0" smtClean="0">
                <a:solidFill>
                  <a:srgbClr val="FF0000"/>
                </a:solidFill>
              </a:rPr>
              <a:t>инейка для построения графиков, оптических и электрических схем; </a:t>
            </a:r>
            <a:r>
              <a:rPr lang="ru-RU" sz="1600" b="1" dirty="0">
                <a:solidFill>
                  <a:srgbClr val="FF0000"/>
                </a:solidFill>
              </a:rPr>
              <a:t>непрограммируемый калькулятор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10463" y="4365104"/>
            <a:ext cx="2918098" cy="8640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химия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39951" y="4149080"/>
            <a:ext cx="4575423" cy="129614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FF0000"/>
                </a:solidFill>
              </a:rPr>
              <a:t>непрограммируемый </a:t>
            </a:r>
            <a:r>
              <a:rPr lang="ru-RU" sz="1400" b="1" dirty="0" smtClean="0">
                <a:solidFill>
                  <a:srgbClr val="FF0000"/>
                </a:solidFill>
              </a:rPr>
              <a:t>калькулятор; периодическая система </a:t>
            </a:r>
            <a:r>
              <a:rPr lang="ru-RU" sz="1400" b="1" dirty="0" err="1" smtClean="0">
                <a:solidFill>
                  <a:srgbClr val="FF0000"/>
                </a:solidFill>
              </a:rPr>
              <a:t>Д.И.Менделеева</a:t>
            </a:r>
            <a:r>
              <a:rPr lang="ru-RU" sz="1400" b="1" dirty="0" smtClean="0">
                <a:solidFill>
                  <a:srgbClr val="FF0000"/>
                </a:solidFill>
              </a:rPr>
              <a:t>, таблица растворимости солей, кислот и оснований в воде; электрохимический ряд напряжений металлов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3265953" y="2066030"/>
            <a:ext cx="7920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3261895" y="3349313"/>
            <a:ext cx="7920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3265953" y="4437112"/>
            <a:ext cx="7920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49788" y="5669327"/>
            <a:ext cx="2918098" cy="8640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география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3313220" y="5859059"/>
            <a:ext cx="7920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139951" y="5517232"/>
            <a:ext cx="4575424" cy="124234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 smtClean="0">
              <a:solidFill>
                <a:srgbClr val="FF0000"/>
              </a:solidFill>
            </a:endParaRPr>
          </a:p>
          <a:p>
            <a:r>
              <a:rPr lang="ru-RU" sz="1400" b="1" dirty="0">
                <a:solidFill>
                  <a:srgbClr val="FF0000"/>
                </a:solidFill>
              </a:rPr>
              <a:t>л</a:t>
            </a:r>
            <a:r>
              <a:rPr lang="ru-RU" sz="1400" b="1" dirty="0" smtClean="0">
                <a:solidFill>
                  <a:srgbClr val="FF0000"/>
                </a:solidFill>
              </a:rPr>
              <a:t>инейка для измерения расстояний по топографической карте, </a:t>
            </a:r>
            <a:r>
              <a:rPr lang="ru-RU" sz="1400" b="1" dirty="0">
                <a:solidFill>
                  <a:srgbClr val="FF0000"/>
                </a:solidFill>
              </a:rPr>
              <a:t>непрограммируемый </a:t>
            </a:r>
            <a:r>
              <a:rPr lang="ru-RU" sz="1400" b="1" dirty="0" smtClean="0">
                <a:solidFill>
                  <a:srgbClr val="FF0000"/>
                </a:solidFill>
              </a:rPr>
              <a:t>калькулятор, транспортир, не содержащий справочной информации, для определения азимутов</a:t>
            </a:r>
            <a:endParaRPr lang="ru-RU" sz="1400" b="1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8" name="Рисунок 27" descr="http://school12-syzran.ru/attachments/Image/5681021.jpg?template=generic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63" y="844252"/>
            <a:ext cx="864096" cy="4965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679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029" y="1340768"/>
            <a:ext cx="8813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071563" y="152400"/>
            <a:ext cx="7596188" cy="6775450"/>
            <a:chOff x="675" y="96"/>
            <a:chExt cx="4785" cy="4268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675" y="96"/>
              <a:ext cx="47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Calibri" pitchFamily="34" charset="0"/>
                </a:rPr>
                <a:t>Департамент образования Ивановской области</a:t>
              </a:r>
            </a:p>
          </p:txBody>
        </p:sp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020" y="4152"/>
              <a:ext cx="3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750" y="71438"/>
            <a:ext cx="8429625" cy="715962"/>
            <a:chOff x="285750" y="71438"/>
            <a:chExt cx="8429625" cy="715962"/>
          </a:xfrm>
        </p:grpSpPr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14438" y="200253"/>
              <a:ext cx="7500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07504" y="787400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1993" y="1018232"/>
            <a:ext cx="809599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endParaRPr lang="ru-RU" sz="3200" b="1" dirty="0" smtClean="0">
              <a:solidFill>
                <a:srgbClr val="FF0000"/>
              </a:solidFill>
              <a:latin typeface="Calibri"/>
              <a:cs typeface="+mn-cs"/>
            </a:endParaRPr>
          </a:p>
          <a:p>
            <a:pPr algn="just"/>
            <a:r>
              <a:rPr lang="ru-RU" sz="3200" dirty="0" smtClean="0">
                <a:solidFill>
                  <a:srgbClr val="C00000"/>
                </a:solidFill>
              </a:rPr>
              <a:t>При </a:t>
            </a:r>
            <a:r>
              <a:rPr lang="ru-RU" sz="3200" dirty="0">
                <a:solidFill>
                  <a:srgbClr val="C00000"/>
                </a:solidFill>
              </a:rPr>
              <a:t>проведении ГИА в форме ЕГЭ (за исключением ЕГЭ по математике базового уровня) используется </a:t>
            </a:r>
            <a:r>
              <a:rPr lang="ru-RU" sz="3200" b="1" dirty="0" err="1">
                <a:solidFill>
                  <a:srgbClr val="C00000"/>
                </a:solidFill>
              </a:rPr>
              <a:t>стобалльная</a:t>
            </a:r>
            <a:r>
              <a:rPr lang="ru-RU" sz="3200" b="1" dirty="0">
                <a:solidFill>
                  <a:srgbClr val="C00000"/>
                </a:solidFill>
              </a:rPr>
              <a:t> система оценки</a:t>
            </a:r>
            <a:r>
              <a:rPr lang="ru-RU" sz="3200" dirty="0">
                <a:solidFill>
                  <a:srgbClr val="C00000"/>
                </a:solidFill>
              </a:rPr>
              <a:t>. </a:t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/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>По каждому предмету ЕГЭ установлено </a:t>
            </a:r>
            <a:r>
              <a:rPr lang="ru-RU" sz="3200" b="1" dirty="0">
                <a:solidFill>
                  <a:srgbClr val="C00000"/>
                </a:solidFill>
              </a:rPr>
              <a:t>минимальное количество баллов</a:t>
            </a:r>
            <a:r>
              <a:rPr lang="ru-RU" sz="3200" dirty="0">
                <a:solidFill>
                  <a:srgbClr val="C00000"/>
                </a:solidFill>
              </a:rPr>
              <a:t>, преодоление которого подтверждает освоение образовательной программы среднего общего </a:t>
            </a:r>
            <a:r>
              <a:rPr lang="ru-RU" sz="3200" dirty="0" smtClean="0">
                <a:solidFill>
                  <a:srgbClr val="C00000"/>
                </a:solidFill>
              </a:rPr>
              <a:t>образования </a:t>
            </a:r>
            <a:r>
              <a:rPr lang="ru-RU" sz="3200" dirty="0">
                <a:solidFill>
                  <a:srgbClr val="C00000"/>
                </a:solidFill>
              </a:rPr>
              <a:t/>
            </a:r>
            <a:br>
              <a:rPr lang="ru-RU" sz="3200" dirty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  <a:p>
            <a:pPr marL="0" lvl="1" algn="ctr"/>
            <a:endParaRPr lang="ru-RU" sz="3200" b="1" dirty="0">
              <a:solidFill>
                <a:srgbClr val="002060"/>
              </a:solidFill>
              <a:latin typeface="Calibri"/>
              <a:cs typeface="+mn-cs"/>
            </a:endParaRPr>
          </a:p>
          <a:p>
            <a:pPr marL="0" lvl="1" algn="just"/>
            <a:endParaRPr lang="ru-RU" sz="2400" dirty="0" smtClean="0">
              <a:solidFill>
                <a:srgbClr val="002060"/>
              </a:solidFill>
              <a:latin typeface="Calibri"/>
              <a:cs typeface="+mn-cs"/>
            </a:endParaRPr>
          </a:p>
        </p:txBody>
      </p:sp>
      <p:pic>
        <p:nvPicPr>
          <p:cNvPr id="14" name="Рисунок 13" descr="http://school12-syzran.ru/attachments/Image/5681021.jpg?template=generic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76" y="844252"/>
            <a:ext cx="864096" cy="4965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389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258" y="1364365"/>
            <a:ext cx="8813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071563" y="152400"/>
            <a:ext cx="7596188" cy="6775450"/>
            <a:chOff x="675" y="96"/>
            <a:chExt cx="4785" cy="4268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675" y="96"/>
              <a:ext cx="47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Calibri" pitchFamily="34" charset="0"/>
                </a:rPr>
                <a:t>Департамент образования Ивановской области</a:t>
              </a:r>
            </a:p>
          </p:txBody>
        </p:sp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020" y="4152"/>
              <a:ext cx="3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750" y="71438"/>
            <a:ext cx="8429625" cy="715962"/>
            <a:chOff x="285750" y="71438"/>
            <a:chExt cx="8429625" cy="715962"/>
          </a:xfrm>
        </p:grpSpPr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14438" y="200253"/>
              <a:ext cx="7500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07504" y="787400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1993" y="1018232"/>
            <a:ext cx="8095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ru-RU" sz="3600" b="1" dirty="0" smtClean="0">
                <a:solidFill>
                  <a:srgbClr val="C00000"/>
                </a:solidFill>
                <a:latin typeface="Calibri"/>
                <a:cs typeface="+mn-cs"/>
              </a:rPr>
              <a:t>          Условие </a:t>
            </a:r>
            <a:r>
              <a:rPr lang="ru-RU" sz="3600" b="1" dirty="0">
                <a:solidFill>
                  <a:srgbClr val="C00000"/>
                </a:solidFill>
                <a:latin typeface="Calibri"/>
                <a:cs typeface="+mn-cs"/>
              </a:rPr>
              <a:t>для получения </a:t>
            </a:r>
            <a:r>
              <a:rPr lang="ru-RU" sz="3600" b="1" dirty="0" smtClean="0">
                <a:solidFill>
                  <a:srgbClr val="C00000"/>
                </a:solidFill>
                <a:latin typeface="Calibri"/>
                <a:cs typeface="+mn-cs"/>
              </a:rPr>
              <a:t>аттестата</a:t>
            </a:r>
          </a:p>
          <a:p>
            <a:pPr marL="0" lvl="1" algn="ctr"/>
            <a:endParaRPr lang="ru-RU" sz="2400" b="1" dirty="0" smtClean="0">
              <a:solidFill>
                <a:srgbClr val="FF0000"/>
              </a:solidFill>
              <a:latin typeface="Calibri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783344"/>
              </p:ext>
            </p:extLst>
          </p:nvPr>
        </p:nvGraphicFramePr>
        <p:xfrm>
          <a:off x="611560" y="2483728"/>
          <a:ext cx="36004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025392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успешное прохождение </a:t>
                      </a:r>
                    </a:p>
                    <a:p>
                      <a:pPr algn="ctr"/>
                      <a:r>
                        <a:rPr lang="ru-RU" sz="3600" dirty="0" smtClean="0"/>
                        <a:t>ГИА-11 </a:t>
                      </a:r>
                    </a:p>
                    <a:p>
                      <a:pPr algn="ctr"/>
                      <a:r>
                        <a:rPr lang="ru-RU" sz="3600" dirty="0" smtClean="0"/>
                        <a:t>по обязательным предметам</a:t>
                      </a:r>
                      <a:endParaRPr lang="ru-RU" sz="3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Стрелка вправо 7"/>
          <p:cNvSpPr/>
          <p:nvPr/>
        </p:nvSpPr>
        <p:spPr>
          <a:xfrm rot="5400000">
            <a:off x="3979790" y="1725251"/>
            <a:ext cx="943867" cy="835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44018" y="2615118"/>
            <a:ext cx="4003973" cy="17543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lt1"/>
                </a:solidFill>
                <a:latin typeface="+mn-lt"/>
                <a:cs typeface="+mn-cs"/>
              </a:rPr>
              <a:t> «Зачет»</a:t>
            </a:r>
          </a:p>
          <a:p>
            <a:pPr algn="ctr"/>
            <a:r>
              <a:rPr lang="ru-RU" sz="3600" b="1" dirty="0">
                <a:solidFill>
                  <a:schemeClr val="lt1"/>
                </a:solidFill>
                <a:latin typeface="+mn-lt"/>
                <a:cs typeface="+mn-cs"/>
              </a:rPr>
              <a:t>п</a:t>
            </a:r>
            <a:r>
              <a:rPr lang="ru-RU" sz="3600" b="1" dirty="0" smtClean="0">
                <a:solidFill>
                  <a:schemeClr val="lt1"/>
                </a:solidFill>
                <a:latin typeface="+mn-lt"/>
                <a:cs typeface="+mn-cs"/>
              </a:rPr>
              <a:t>о сочинению (изложению)</a:t>
            </a:r>
            <a:endParaRPr lang="ru-RU" sz="3600" b="1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7" name="Рисунок 16" descr="http://school12-syzran.ru/attachments/Image/5681021.jpg?template=generic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81" y="844253"/>
            <a:ext cx="864096" cy="4965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75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582340"/>
            <a:ext cx="684076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Для получения аттестата:</a:t>
            </a:r>
          </a:p>
          <a:p>
            <a:endParaRPr lang="ru-RU" sz="2400" dirty="0"/>
          </a:p>
          <a:p>
            <a:endParaRPr lang="ru-RU" sz="2400" dirty="0" smtClean="0"/>
          </a:p>
          <a:p>
            <a:r>
              <a:rPr lang="ru-RU" sz="2400" dirty="0" smtClean="0"/>
              <a:t>Необходимый </a:t>
            </a:r>
            <a:r>
              <a:rPr lang="ru-RU" sz="2400" dirty="0"/>
              <a:t>минимум баллов ЕГЭ по </a:t>
            </a:r>
            <a:r>
              <a:rPr lang="ru-RU" sz="2400" b="1" dirty="0"/>
              <a:t>русскому языку </a:t>
            </a:r>
            <a:r>
              <a:rPr lang="ru-RU" sz="2400" dirty="0" smtClean="0"/>
              <a:t>- </a:t>
            </a:r>
            <a:r>
              <a:rPr lang="ru-RU" sz="2400" b="1" dirty="0" smtClean="0">
                <a:solidFill>
                  <a:srgbClr val="FF0000"/>
                </a:solidFill>
              </a:rPr>
              <a:t>24</a:t>
            </a:r>
            <a:r>
              <a:rPr lang="ru-RU" sz="2400" dirty="0" smtClean="0"/>
              <a:t>, по </a:t>
            </a:r>
            <a:r>
              <a:rPr lang="ru-RU" sz="2400" b="1" dirty="0" smtClean="0"/>
              <a:t>математике профильного уровня </a:t>
            </a:r>
            <a:r>
              <a:rPr lang="ru-RU" sz="2400" dirty="0" smtClean="0"/>
              <a:t>– </a:t>
            </a:r>
            <a:r>
              <a:rPr lang="ru-RU" sz="2400" b="1" dirty="0" smtClean="0">
                <a:solidFill>
                  <a:srgbClr val="FF0000"/>
                </a:solidFill>
              </a:rPr>
              <a:t>27</a:t>
            </a:r>
            <a:r>
              <a:rPr lang="ru-RU" sz="2400" dirty="0" smtClean="0"/>
              <a:t> </a:t>
            </a:r>
            <a:endParaRPr lang="ru-RU" sz="2400" b="1" dirty="0">
              <a:solidFill>
                <a:srgbClr val="FF0000"/>
              </a:solidFill>
            </a:endParaRPr>
          </a:p>
          <a:p>
            <a:endParaRPr lang="ru-RU" sz="2400" dirty="0"/>
          </a:p>
          <a:p>
            <a:r>
              <a:rPr lang="ru-RU" sz="2400" dirty="0"/>
              <a:t>Для сдающих </a:t>
            </a:r>
            <a:r>
              <a:rPr lang="ru-RU" sz="2400" b="1" dirty="0"/>
              <a:t>математику базового уровня </a:t>
            </a:r>
            <a:r>
              <a:rPr lang="ru-RU" sz="2400" dirty="0"/>
              <a:t>- своя шкала, пятибалльная. И здесь для получения аттестата нужно набрать не меньше </a:t>
            </a:r>
            <a:r>
              <a:rPr lang="ru-RU" sz="2400" b="1" dirty="0">
                <a:solidFill>
                  <a:srgbClr val="FF0000"/>
                </a:solidFill>
              </a:rPr>
              <a:t>3 баллов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6047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029" y="1340768"/>
            <a:ext cx="8813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071563" y="152400"/>
            <a:ext cx="7596188" cy="6775450"/>
            <a:chOff x="675" y="96"/>
            <a:chExt cx="4785" cy="4268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675" y="96"/>
              <a:ext cx="47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Calibri" pitchFamily="34" charset="0"/>
                </a:rPr>
                <a:t>Департамент образования Ивановской области</a:t>
              </a:r>
            </a:p>
          </p:txBody>
        </p:sp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020" y="4152"/>
              <a:ext cx="3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750" y="71438"/>
            <a:ext cx="8429625" cy="715962"/>
            <a:chOff x="285750" y="71438"/>
            <a:chExt cx="8429625" cy="715962"/>
          </a:xfrm>
        </p:grpSpPr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14438" y="200253"/>
              <a:ext cx="7500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07504" y="787400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1993" y="1018232"/>
            <a:ext cx="809599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endParaRPr lang="ru-RU" sz="3200" b="1" dirty="0" smtClean="0">
              <a:solidFill>
                <a:srgbClr val="FF0000"/>
              </a:solidFill>
              <a:latin typeface="Calibri"/>
              <a:cs typeface="+mn-cs"/>
            </a:endParaRPr>
          </a:p>
          <a:p>
            <a:pPr marL="0" lvl="1" algn="ctr"/>
            <a:r>
              <a:rPr lang="ru-RU" sz="3200" b="1" dirty="0" smtClean="0">
                <a:solidFill>
                  <a:srgbClr val="C00000"/>
                </a:solidFill>
                <a:latin typeface="Calibri"/>
                <a:cs typeface="+mn-cs"/>
              </a:rPr>
              <a:t>Нормативные документы:</a:t>
            </a:r>
          </a:p>
          <a:p>
            <a:pPr marL="0" lvl="1" algn="ctr"/>
            <a:endParaRPr lang="ru-RU" sz="2400" b="1" dirty="0" smtClean="0">
              <a:solidFill>
                <a:srgbClr val="C00000"/>
              </a:solidFill>
              <a:latin typeface="Calibri"/>
              <a:cs typeface="+mn-cs"/>
            </a:endParaRPr>
          </a:p>
          <a:p>
            <a:pPr marL="0" lvl="1" indent="-431800" algn="just">
              <a:buFont typeface="Arial" pitchFamily="34" charset="0"/>
              <a:buChar char="•"/>
            </a:pP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  <a:t>Федеральный закон «Об образовании в Российской Федерации» от 29.12.2012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№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  <a:t>273-ФЗ (ст.59);</a:t>
            </a:r>
          </a:p>
          <a:p>
            <a:pPr marL="0" lvl="1" indent="-431800" algn="just">
              <a:buFont typeface="Arial" pitchFamily="34" charset="0"/>
              <a:buChar char="•"/>
            </a:pPr>
            <a:endParaRPr lang="ru-RU" sz="24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marL="0" lvl="1" indent="-431800" algn="just">
              <a:buFont typeface="Arial" pitchFamily="34" charset="0"/>
              <a:buChar char="•"/>
            </a:pP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  <a:t>Порядок проведения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  <a:t>ГИА-11,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  <a:t>утвержденный приказами  Министерства просвещения Российской Федерации, Федеральной службы   по надзору в сфере образования и науки от 07.11.2018 № 190/1512 «Об утверждении Порядка проведения государственной итоговой аттестации по образовательным программам среднего общего образования»   </a:t>
            </a:r>
          </a:p>
          <a:p>
            <a:pPr marL="0" lvl="1" algn="just"/>
            <a:endParaRPr lang="ru-RU" sz="2400" dirty="0" smtClean="0">
              <a:solidFill>
                <a:srgbClr val="002060"/>
              </a:solidFill>
              <a:latin typeface="Calibri"/>
              <a:cs typeface="+mn-cs"/>
            </a:endParaRPr>
          </a:p>
        </p:txBody>
      </p:sp>
      <p:pic>
        <p:nvPicPr>
          <p:cNvPr id="15" name="Рисунок 14" descr="http://school12-syzran.ru/attachments/Image/5681021.jpg?template=generic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87" y="900475"/>
            <a:ext cx="864651" cy="624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088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258" y="1364365"/>
            <a:ext cx="8813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071563" y="152400"/>
            <a:ext cx="7596188" cy="6775450"/>
            <a:chOff x="675" y="96"/>
            <a:chExt cx="4785" cy="4268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675" y="96"/>
              <a:ext cx="47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Calibri" pitchFamily="34" charset="0"/>
                </a:rPr>
                <a:t>Департамент образования Ивановской области</a:t>
              </a:r>
            </a:p>
          </p:txBody>
        </p:sp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020" y="4152"/>
              <a:ext cx="3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750" y="71438"/>
            <a:ext cx="8429625" cy="715962"/>
            <a:chOff x="285750" y="71438"/>
            <a:chExt cx="8429625" cy="715962"/>
          </a:xfrm>
        </p:grpSpPr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14438" y="200253"/>
              <a:ext cx="7500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07504" y="787400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1993" y="1018232"/>
            <a:ext cx="809599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ru-RU" sz="3600" b="1" dirty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Calibri"/>
                <a:cs typeface="+mn-cs"/>
              </a:rPr>
              <a:t>           </a:t>
            </a:r>
            <a:r>
              <a:rPr lang="ru-RU" b="1" dirty="0" smtClean="0">
                <a:solidFill>
                  <a:srgbClr val="C00000"/>
                </a:solidFill>
                <a:latin typeface="Calibri"/>
                <a:cs typeface="+mn-cs"/>
              </a:rPr>
              <a:t>Минимальное количество баллов  ЕГЭ </a:t>
            </a:r>
          </a:p>
          <a:p>
            <a:pPr marL="0" lvl="1" algn="ctr"/>
            <a:r>
              <a:rPr lang="ru-RU" b="1" dirty="0" smtClean="0">
                <a:solidFill>
                  <a:srgbClr val="C00000"/>
                </a:solidFill>
                <a:latin typeface="Calibri"/>
                <a:cs typeface="+mn-cs"/>
              </a:rPr>
              <a:t>по общеобразовательным предметам, соответствующим специальности или направлению подготовки, по которым осуществляется прием в вузы на 2021</a:t>
            </a:r>
            <a:r>
              <a:rPr lang="en-US" b="1" dirty="0" smtClean="0">
                <a:solidFill>
                  <a:srgbClr val="C00000"/>
                </a:solidFill>
                <a:latin typeface="Calibri"/>
                <a:cs typeface="+mn-cs"/>
              </a:rPr>
              <a:t>/2022 </a:t>
            </a:r>
            <a:r>
              <a:rPr lang="ru-RU" b="1" dirty="0" smtClean="0">
                <a:solidFill>
                  <a:srgbClr val="C00000"/>
                </a:solidFill>
                <a:latin typeface="Calibri"/>
                <a:cs typeface="+mn-cs"/>
              </a:rPr>
              <a:t>учебный год</a:t>
            </a:r>
          </a:p>
          <a:p>
            <a:pPr marL="0" lvl="1"/>
            <a:r>
              <a:rPr lang="ru-RU" sz="2400" b="1" dirty="0">
                <a:solidFill>
                  <a:srgbClr val="0000FF"/>
                </a:solidFill>
              </a:rPr>
              <a:t>русский язык –  </a:t>
            </a:r>
            <a:r>
              <a:rPr lang="ru-RU" sz="2400" b="1" dirty="0" smtClean="0">
                <a:solidFill>
                  <a:srgbClr val="FF0000"/>
                </a:solidFill>
                <a:latin typeface="Calibri"/>
                <a:cs typeface="+mn-cs"/>
              </a:rPr>
              <a:t>40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alibri"/>
                <a:cs typeface="+mn-cs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</a:rPr>
              <a:t>баллов   (36 баллов –в 2020)</a:t>
            </a:r>
            <a:endParaRPr lang="ru-RU" sz="2400" b="1" dirty="0">
              <a:solidFill>
                <a:srgbClr val="0000FF"/>
              </a:solidFill>
            </a:endParaRPr>
          </a:p>
          <a:p>
            <a:pPr marL="0" lvl="1"/>
            <a:r>
              <a:rPr lang="ru-RU" sz="2400" b="1" dirty="0" smtClean="0">
                <a:solidFill>
                  <a:srgbClr val="0000FF"/>
                </a:solidFill>
              </a:rPr>
              <a:t>математика профильный </a:t>
            </a:r>
            <a:r>
              <a:rPr lang="ru-RU" sz="2400" b="1" dirty="0">
                <a:solidFill>
                  <a:srgbClr val="0000FF"/>
                </a:solidFill>
              </a:rPr>
              <a:t>уровень –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Calibri"/>
                <a:cs typeface="+mn-cs"/>
              </a:rPr>
              <a:t>39 </a:t>
            </a:r>
            <a:r>
              <a:rPr lang="ru-RU" sz="2400" b="1" dirty="0" smtClean="0">
                <a:solidFill>
                  <a:srgbClr val="0000FF"/>
                </a:solidFill>
              </a:rPr>
              <a:t>баллов   (27)</a:t>
            </a:r>
          </a:p>
          <a:p>
            <a:pPr marL="0" lvl="1"/>
            <a:r>
              <a:rPr lang="ru-RU" sz="2400" b="1" dirty="0" smtClean="0">
                <a:solidFill>
                  <a:srgbClr val="0000FF"/>
                </a:solidFill>
              </a:rPr>
              <a:t>физика, химия, биология  – </a:t>
            </a:r>
            <a:r>
              <a:rPr lang="ru-RU" sz="2400" b="1" dirty="0" smtClean="0">
                <a:solidFill>
                  <a:srgbClr val="FF0000"/>
                </a:solidFill>
              </a:rPr>
              <a:t>39</a:t>
            </a:r>
            <a:r>
              <a:rPr lang="ru-RU" sz="2400" b="1" dirty="0" smtClean="0">
                <a:solidFill>
                  <a:srgbClr val="0000FF"/>
                </a:solidFill>
              </a:rPr>
              <a:t> баллов  (36)</a:t>
            </a:r>
          </a:p>
          <a:p>
            <a:pPr marL="0" lvl="1"/>
            <a:r>
              <a:rPr lang="ru-RU" sz="2400" b="1" dirty="0">
                <a:solidFill>
                  <a:srgbClr val="0000FF"/>
                </a:solidFill>
              </a:rPr>
              <a:t>и</a:t>
            </a:r>
            <a:r>
              <a:rPr lang="ru-RU" sz="2400" b="1" dirty="0" smtClean="0">
                <a:solidFill>
                  <a:srgbClr val="0000FF"/>
                </a:solidFill>
              </a:rPr>
              <a:t>стория - </a:t>
            </a:r>
            <a:r>
              <a:rPr lang="ru-RU" sz="2400" b="1" dirty="0" smtClean="0">
                <a:solidFill>
                  <a:srgbClr val="FF0000"/>
                </a:solidFill>
              </a:rPr>
              <a:t>35</a:t>
            </a:r>
            <a:r>
              <a:rPr lang="ru-RU" sz="2400" b="1" dirty="0" smtClean="0">
                <a:solidFill>
                  <a:srgbClr val="0000FF"/>
                </a:solidFill>
              </a:rPr>
              <a:t> баллов (32)</a:t>
            </a:r>
          </a:p>
          <a:p>
            <a:pPr marL="0" lvl="1"/>
            <a:r>
              <a:rPr lang="ru-RU" sz="2400" b="1" dirty="0">
                <a:solidFill>
                  <a:srgbClr val="0000FF"/>
                </a:solidFill>
              </a:rPr>
              <a:t>и</a:t>
            </a:r>
            <a:r>
              <a:rPr lang="ru-RU" sz="2400" b="1" dirty="0" smtClean="0">
                <a:solidFill>
                  <a:srgbClr val="0000FF"/>
                </a:solidFill>
              </a:rPr>
              <a:t>нформатика и ИКТ – </a:t>
            </a:r>
            <a:r>
              <a:rPr lang="ru-RU" sz="2400" b="1" dirty="0" smtClean="0">
                <a:solidFill>
                  <a:srgbClr val="FF0000"/>
                </a:solidFill>
              </a:rPr>
              <a:t>44</a:t>
            </a:r>
            <a:r>
              <a:rPr lang="ru-RU" sz="2400" b="1" dirty="0" smtClean="0">
                <a:solidFill>
                  <a:srgbClr val="0000FF"/>
                </a:solidFill>
              </a:rPr>
              <a:t> балла(40)</a:t>
            </a:r>
          </a:p>
          <a:p>
            <a:pPr marL="0" lvl="1"/>
            <a:r>
              <a:rPr lang="ru-RU" sz="2400" b="1" dirty="0">
                <a:solidFill>
                  <a:srgbClr val="0000FF"/>
                </a:solidFill>
              </a:rPr>
              <a:t>г</a:t>
            </a:r>
            <a:r>
              <a:rPr lang="ru-RU" sz="2400" b="1" dirty="0" smtClean="0">
                <a:solidFill>
                  <a:srgbClr val="0000FF"/>
                </a:solidFill>
              </a:rPr>
              <a:t>еография – </a:t>
            </a:r>
            <a:r>
              <a:rPr lang="ru-RU" sz="2400" b="1" dirty="0" smtClean="0">
                <a:solidFill>
                  <a:srgbClr val="FF0000"/>
                </a:solidFill>
              </a:rPr>
              <a:t>40</a:t>
            </a:r>
            <a:r>
              <a:rPr lang="ru-RU" sz="2400" b="1" dirty="0" smtClean="0">
                <a:solidFill>
                  <a:srgbClr val="0000FF"/>
                </a:solidFill>
              </a:rPr>
              <a:t> баллов (37)</a:t>
            </a:r>
          </a:p>
          <a:p>
            <a:pPr marL="0" lvl="1"/>
            <a:r>
              <a:rPr lang="ru-RU" sz="2400" b="1" dirty="0">
                <a:solidFill>
                  <a:srgbClr val="0000FF"/>
                </a:solidFill>
              </a:rPr>
              <a:t>о</a:t>
            </a:r>
            <a:r>
              <a:rPr lang="ru-RU" sz="2400" b="1" dirty="0" smtClean="0">
                <a:solidFill>
                  <a:srgbClr val="0000FF"/>
                </a:solidFill>
              </a:rPr>
              <a:t>бществознание – </a:t>
            </a:r>
            <a:r>
              <a:rPr lang="ru-RU" sz="2400" b="1" dirty="0" smtClean="0">
                <a:solidFill>
                  <a:srgbClr val="FF0000"/>
                </a:solidFill>
              </a:rPr>
              <a:t>45 </a:t>
            </a:r>
            <a:r>
              <a:rPr lang="ru-RU" sz="2400" b="1" dirty="0" smtClean="0">
                <a:solidFill>
                  <a:srgbClr val="0000FF"/>
                </a:solidFill>
              </a:rPr>
              <a:t>баллов (42)</a:t>
            </a:r>
          </a:p>
          <a:p>
            <a:pPr marL="0" lvl="1"/>
            <a:r>
              <a:rPr lang="ru-RU" sz="2400" b="1" dirty="0">
                <a:solidFill>
                  <a:srgbClr val="0000FF"/>
                </a:solidFill>
              </a:rPr>
              <a:t>и</a:t>
            </a:r>
            <a:r>
              <a:rPr lang="ru-RU" sz="2400" b="1" dirty="0" smtClean="0">
                <a:solidFill>
                  <a:srgbClr val="0000FF"/>
                </a:solidFill>
              </a:rPr>
              <a:t>ностранные языки – </a:t>
            </a:r>
            <a:r>
              <a:rPr lang="ru-RU" sz="2400" b="1" dirty="0" smtClean="0">
                <a:solidFill>
                  <a:srgbClr val="FF0000"/>
                </a:solidFill>
              </a:rPr>
              <a:t>30</a:t>
            </a:r>
            <a:r>
              <a:rPr lang="ru-RU" sz="2400" b="1" dirty="0" smtClean="0">
                <a:solidFill>
                  <a:srgbClr val="0000FF"/>
                </a:solidFill>
              </a:rPr>
              <a:t> баллов (22)</a:t>
            </a:r>
          </a:p>
          <a:p>
            <a:pPr marL="0" lvl="1"/>
            <a:r>
              <a:rPr lang="ru-RU" sz="2400" b="1" dirty="0">
                <a:solidFill>
                  <a:srgbClr val="0000FF"/>
                </a:solidFill>
              </a:rPr>
              <a:t>л</a:t>
            </a:r>
            <a:r>
              <a:rPr lang="ru-RU" sz="2400" b="1" dirty="0" smtClean="0">
                <a:solidFill>
                  <a:srgbClr val="0000FF"/>
                </a:solidFill>
              </a:rPr>
              <a:t>итература – </a:t>
            </a:r>
            <a:r>
              <a:rPr lang="ru-RU" sz="2400" b="1" dirty="0" smtClean="0">
                <a:solidFill>
                  <a:srgbClr val="FF0000"/>
                </a:solidFill>
              </a:rPr>
              <a:t>40</a:t>
            </a:r>
            <a:r>
              <a:rPr lang="ru-RU" sz="2400" b="1" dirty="0" smtClean="0">
                <a:solidFill>
                  <a:srgbClr val="0000FF"/>
                </a:solidFill>
              </a:rPr>
              <a:t> баллов ( 32)</a:t>
            </a:r>
          </a:p>
          <a:p>
            <a:pPr marL="0" lvl="1"/>
            <a:endParaRPr lang="ru-RU" sz="2400" b="1" dirty="0">
              <a:solidFill>
                <a:srgbClr val="0000FF"/>
              </a:solidFill>
            </a:endParaRPr>
          </a:p>
          <a:p>
            <a:pPr marL="0" lvl="1"/>
            <a:r>
              <a:rPr lang="ru-RU" sz="1600" b="1" dirty="0" smtClean="0">
                <a:solidFill>
                  <a:srgbClr val="0000FF"/>
                </a:solidFill>
              </a:rPr>
              <a:t>                             (Приказ </a:t>
            </a:r>
            <a:r>
              <a:rPr lang="ru-RU" sz="1600" b="1" dirty="0" err="1" smtClean="0">
                <a:solidFill>
                  <a:srgbClr val="0000FF"/>
                </a:solidFill>
              </a:rPr>
              <a:t>Минобрнауки</a:t>
            </a:r>
            <a:r>
              <a:rPr lang="ru-RU" sz="1600" b="1" dirty="0" smtClean="0">
                <a:solidFill>
                  <a:srgbClr val="0000FF"/>
                </a:solidFill>
              </a:rPr>
              <a:t> России от 25 августа 2020 года № 1113)</a:t>
            </a:r>
            <a:endParaRPr lang="ru-RU" sz="1600" b="1" dirty="0">
              <a:solidFill>
                <a:srgbClr val="0000FF"/>
              </a:solidFill>
            </a:endParaRPr>
          </a:p>
          <a:p>
            <a:pPr marL="0" lvl="1" algn="ctr"/>
            <a:endParaRPr lang="ru-RU" sz="2400" b="1" dirty="0" smtClean="0">
              <a:solidFill>
                <a:srgbClr val="FF0000"/>
              </a:solidFill>
              <a:latin typeface="Calibri"/>
              <a:cs typeface="+mn-cs"/>
            </a:endParaRPr>
          </a:p>
        </p:txBody>
      </p:sp>
      <p:pic>
        <p:nvPicPr>
          <p:cNvPr id="14" name="Рисунок 13" descr="http://school12-syzran.ru/attachments/Image/5681021.jpg?template=generic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88" y="787400"/>
            <a:ext cx="864650" cy="576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202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258" y="1364365"/>
            <a:ext cx="8813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071563" y="152400"/>
            <a:ext cx="7596188" cy="6775450"/>
            <a:chOff x="675" y="96"/>
            <a:chExt cx="4785" cy="4268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675" y="96"/>
              <a:ext cx="47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Calibri" pitchFamily="34" charset="0"/>
                </a:rPr>
                <a:t>Департамент образования Ивановской области</a:t>
              </a:r>
            </a:p>
          </p:txBody>
        </p:sp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020" y="4152"/>
              <a:ext cx="3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750" y="71438"/>
            <a:ext cx="8429625" cy="715962"/>
            <a:chOff x="285750" y="71438"/>
            <a:chExt cx="8429625" cy="715962"/>
          </a:xfrm>
        </p:grpSpPr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14438" y="200253"/>
              <a:ext cx="7500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07504" y="787400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1993" y="1018232"/>
            <a:ext cx="809599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ru-RU" sz="3600" b="1" dirty="0" smtClean="0">
                <a:solidFill>
                  <a:srgbClr val="C00000"/>
                </a:solidFill>
                <a:latin typeface="Calibri"/>
                <a:cs typeface="+mn-cs"/>
              </a:rPr>
              <a:t>Сочинение (изложение) </a:t>
            </a:r>
          </a:p>
          <a:p>
            <a:pPr marL="0" lvl="1" algn="ctr"/>
            <a:r>
              <a:rPr lang="ru-RU" sz="3600" b="1" dirty="0" smtClean="0">
                <a:solidFill>
                  <a:srgbClr val="C00000"/>
                </a:solidFill>
                <a:latin typeface="Calibri"/>
                <a:cs typeface="+mn-cs"/>
              </a:rPr>
              <a:t>как допуск к государственной </a:t>
            </a:r>
          </a:p>
          <a:p>
            <a:pPr marL="0" lvl="1" algn="ctr"/>
            <a:r>
              <a:rPr lang="ru-RU" sz="3600" b="1" dirty="0" smtClean="0">
                <a:solidFill>
                  <a:srgbClr val="C00000"/>
                </a:solidFill>
                <a:latin typeface="Calibri"/>
                <a:cs typeface="+mn-cs"/>
              </a:rPr>
              <a:t>итоговой аттестации</a:t>
            </a:r>
          </a:p>
          <a:p>
            <a:pPr marL="0" lvl="1" algn="ctr"/>
            <a:endParaRPr lang="ru-RU" sz="3600" b="1" dirty="0">
              <a:solidFill>
                <a:srgbClr val="FF0000"/>
              </a:solidFill>
              <a:latin typeface="Calibri"/>
              <a:cs typeface="+mn-cs"/>
            </a:endParaRPr>
          </a:p>
          <a:p>
            <a:pPr marL="0" lvl="1" algn="ctr"/>
            <a:r>
              <a:rPr lang="ru-RU" sz="3600" b="1" dirty="0">
                <a:solidFill>
                  <a:srgbClr val="0000FF"/>
                </a:solidFill>
              </a:rPr>
              <a:t>5</a:t>
            </a:r>
            <a:r>
              <a:rPr lang="ru-RU" sz="3600" b="1" dirty="0" smtClean="0">
                <a:solidFill>
                  <a:srgbClr val="0000FF"/>
                </a:solidFill>
              </a:rPr>
              <a:t> апреля 2021 </a:t>
            </a:r>
            <a:r>
              <a:rPr lang="ru-RU" sz="3600" b="1" dirty="0">
                <a:solidFill>
                  <a:srgbClr val="0000FF"/>
                </a:solidFill>
              </a:rPr>
              <a:t>года</a:t>
            </a:r>
          </a:p>
          <a:p>
            <a:pPr marL="0" lvl="1" algn="ctr"/>
            <a:r>
              <a:rPr lang="ru-RU" sz="3600" b="1" smtClean="0">
                <a:solidFill>
                  <a:srgbClr val="0000FF"/>
                </a:solidFill>
              </a:rPr>
              <a:t> </a:t>
            </a:r>
            <a:r>
              <a:rPr lang="ru-RU" sz="3600" b="1" smtClean="0">
                <a:solidFill>
                  <a:srgbClr val="0000FF"/>
                </a:solidFill>
              </a:rPr>
              <a:t>21 </a:t>
            </a:r>
            <a:r>
              <a:rPr lang="ru-RU" sz="3600" b="1" dirty="0" smtClean="0">
                <a:solidFill>
                  <a:srgbClr val="0000FF"/>
                </a:solidFill>
              </a:rPr>
              <a:t>апреля 2021 </a:t>
            </a:r>
            <a:r>
              <a:rPr lang="ru-RU" sz="3600" b="1" dirty="0">
                <a:solidFill>
                  <a:srgbClr val="0000FF"/>
                </a:solidFill>
              </a:rPr>
              <a:t>года</a:t>
            </a:r>
          </a:p>
          <a:p>
            <a:pPr marL="0" lvl="1" algn="ctr"/>
            <a:r>
              <a:rPr lang="ru-RU" sz="3600" b="1" dirty="0">
                <a:solidFill>
                  <a:srgbClr val="0000FF"/>
                </a:solidFill>
              </a:rPr>
              <a:t>5</a:t>
            </a:r>
            <a:r>
              <a:rPr lang="ru-RU" sz="3600" b="1" dirty="0" smtClean="0">
                <a:solidFill>
                  <a:srgbClr val="0000FF"/>
                </a:solidFill>
              </a:rPr>
              <a:t> </a:t>
            </a:r>
            <a:r>
              <a:rPr lang="ru-RU" sz="3600" b="1" dirty="0">
                <a:solidFill>
                  <a:srgbClr val="0000FF"/>
                </a:solidFill>
              </a:rPr>
              <a:t>мая </a:t>
            </a:r>
            <a:r>
              <a:rPr lang="ru-RU" sz="3600" b="1" dirty="0" smtClean="0">
                <a:solidFill>
                  <a:srgbClr val="0000FF"/>
                </a:solidFill>
              </a:rPr>
              <a:t>2021 </a:t>
            </a:r>
            <a:r>
              <a:rPr lang="ru-RU" sz="3600" b="1" dirty="0">
                <a:solidFill>
                  <a:srgbClr val="0000FF"/>
                </a:solidFill>
              </a:rPr>
              <a:t>года</a:t>
            </a:r>
          </a:p>
          <a:p>
            <a:pPr marL="0" lvl="1" algn="ctr"/>
            <a:endParaRPr lang="ru-RU" sz="3600" b="1" dirty="0" smtClean="0">
              <a:solidFill>
                <a:srgbClr val="FF0000"/>
              </a:solidFill>
              <a:latin typeface="Calibri"/>
              <a:cs typeface="+mn-cs"/>
            </a:endParaRPr>
          </a:p>
          <a:p>
            <a:pPr marL="0" lvl="1" algn="ctr"/>
            <a:endParaRPr lang="ru-RU" sz="2400" b="1" dirty="0" smtClean="0">
              <a:solidFill>
                <a:srgbClr val="FF0000"/>
              </a:solidFill>
              <a:latin typeface="Calibri"/>
              <a:cs typeface="+mn-cs"/>
            </a:endParaRPr>
          </a:p>
        </p:txBody>
      </p:sp>
      <p:pic>
        <p:nvPicPr>
          <p:cNvPr id="14" name="Рисунок 13" descr="http://school12-syzran.ru/attachments/Image/5681021.jpg?template=generic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87" y="898589"/>
            <a:ext cx="864651" cy="514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066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258" y="1364365"/>
            <a:ext cx="8813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071563" y="152400"/>
            <a:ext cx="7596188" cy="6775450"/>
            <a:chOff x="675" y="96"/>
            <a:chExt cx="4785" cy="4268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675" y="96"/>
              <a:ext cx="47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Calibri" pitchFamily="34" charset="0"/>
                </a:rPr>
                <a:t>Департамент образования Ивановской области</a:t>
              </a:r>
            </a:p>
          </p:txBody>
        </p:sp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020" y="4152"/>
              <a:ext cx="3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750" y="71438"/>
            <a:ext cx="8429625" cy="715962"/>
            <a:chOff x="285750" y="71438"/>
            <a:chExt cx="8429625" cy="715962"/>
          </a:xfrm>
        </p:grpSpPr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14438" y="200253"/>
              <a:ext cx="7500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07504" y="787400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1993" y="1018232"/>
            <a:ext cx="8095998" cy="901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ru-RU" sz="4000" b="1" dirty="0">
                <a:solidFill>
                  <a:srgbClr val="C00000"/>
                </a:solidFill>
              </a:rPr>
              <a:t>открытые тематические направления для итогового сочинения 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2020/21 </a:t>
            </a:r>
            <a:r>
              <a:rPr lang="ru-RU" sz="4000" b="1" dirty="0">
                <a:solidFill>
                  <a:srgbClr val="C00000"/>
                </a:solidFill>
              </a:rPr>
              <a:t>учебного года</a:t>
            </a:r>
            <a:r>
              <a:rPr lang="ru-RU" sz="4000" dirty="0">
                <a:solidFill>
                  <a:srgbClr val="C00000"/>
                </a:solidFill>
              </a:rPr>
              <a:t> </a:t>
            </a:r>
            <a:r>
              <a:rPr lang="ru-RU" sz="4000" dirty="0" smtClean="0">
                <a:solidFill>
                  <a:srgbClr val="C00000"/>
                </a:solidFill>
              </a:rPr>
              <a:t>:</a:t>
            </a:r>
          </a:p>
          <a:p>
            <a:pPr algn="ctr"/>
            <a:r>
              <a:rPr lang="ru-RU" sz="3600" b="1" dirty="0" smtClean="0">
                <a:solidFill>
                  <a:srgbClr val="262699"/>
                </a:solidFill>
              </a:rPr>
              <a:t>  </a:t>
            </a:r>
            <a:r>
              <a:rPr lang="ru-RU" sz="3600" dirty="0"/>
              <a:t>Забвению не подлежит </a:t>
            </a:r>
          </a:p>
          <a:p>
            <a:pPr algn="ctr"/>
            <a:r>
              <a:rPr lang="ru-RU" sz="3600" dirty="0"/>
              <a:t>Я и другие </a:t>
            </a:r>
            <a:endParaRPr lang="ru-RU" sz="3600" dirty="0" smtClean="0"/>
          </a:p>
          <a:p>
            <a:pPr algn="ctr"/>
            <a:r>
              <a:rPr lang="ru-RU" sz="3600" dirty="0"/>
              <a:t>Время перемен </a:t>
            </a:r>
            <a:endParaRPr lang="ru-RU" sz="3600" dirty="0" smtClean="0"/>
          </a:p>
          <a:p>
            <a:pPr algn="ctr"/>
            <a:r>
              <a:rPr lang="ru-RU" sz="3600" dirty="0"/>
              <a:t>Разговор с собой </a:t>
            </a:r>
            <a:endParaRPr lang="ru-RU" sz="3600" dirty="0" smtClean="0"/>
          </a:p>
          <a:p>
            <a:pPr algn="ctr"/>
            <a:r>
              <a:rPr lang="ru-RU" sz="3600" dirty="0"/>
              <a:t>Между прошлым и будущим: портрет моего поколения </a:t>
            </a:r>
            <a:endParaRPr lang="ru-RU" sz="3600" dirty="0">
              <a:solidFill>
                <a:srgbClr val="262699"/>
              </a:solidFill>
            </a:endParaRPr>
          </a:p>
          <a:p>
            <a:pPr algn="ctr"/>
            <a:endParaRPr lang="ru-RU" sz="3600" dirty="0"/>
          </a:p>
          <a:p>
            <a:pPr lvl="0" algn="ctr"/>
            <a:endParaRPr lang="ru-RU" sz="3600" dirty="0"/>
          </a:p>
          <a:p>
            <a:pPr algn="ctr"/>
            <a:endParaRPr lang="ru-RU" sz="3600" b="1" dirty="0">
              <a:solidFill>
                <a:srgbClr val="0000FF"/>
              </a:solidFill>
            </a:endParaRPr>
          </a:p>
          <a:p>
            <a:pPr marL="0" lvl="1" algn="ctr"/>
            <a:endParaRPr lang="ru-RU" sz="3600" b="1" dirty="0" smtClean="0">
              <a:latin typeface="Calibri"/>
              <a:cs typeface="+mn-cs"/>
            </a:endParaRPr>
          </a:p>
          <a:p>
            <a:pPr marL="0" lvl="1" algn="ctr"/>
            <a:endParaRPr lang="ru-RU" sz="3600" b="1" dirty="0" smtClean="0">
              <a:solidFill>
                <a:srgbClr val="FF0000"/>
              </a:solidFill>
              <a:latin typeface="Calibri"/>
              <a:cs typeface="+mn-cs"/>
            </a:endParaRPr>
          </a:p>
          <a:p>
            <a:pPr marL="0" lvl="1" algn="ctr"/>
            <a:endParaRPr lang="ru-RU" sz="2400" b="1" dirty="0" smtClean="0">
              <a:solidFill>
                <a:srgbClr val="FF0000"/>
              </a:solidFill>
              <a:latin typeface="Calibri"/>
              <a:cs typeface="+mn-cs"/>
            </a:endParaRPr>
          </a:p>
        </p:txBody>
      </p:sp>
      <p:pic>
        <p:nvPicPr>
          <p:cNvPr id="15" name="Рисунок 14" descr="http://school12-syzran.ru/attachments/Image/5681021.jpg?template=generic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47" y="898590"/>
            <a:ext cx="950191" cy="465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454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258" y="1364365"/>
            <a:ext cx="8813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071563" y="152400"/>
            <a:ext cx="7596188" cy="6775450"/>
            <a:chOff x="675" y="96"/>
            <a:chExt cx="4785" cy="4268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675" y="96"/>
              <a:ext cx="47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Calibri" pitchFamily="34" charset="0"/>
                </a:rPr>
                <a:t>Департамент образования Ивановской области</a:t>
              </a:r>
            </a:p>
          </p:txBody>
        </p:sp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020" y="4152"/>
              <a:ext cx="3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750" y="71438"/>
            <a:ext cx="8429625" cy="715962"/>
            <a:chOff x="285750" y="71438"/>
            <a:chExt cx="8429625" cy="715962"/>
          </a:xfrm>
        </p:grpSpPr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14438" y="200253"/>
              <a:ext cx="7500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07504" y="787400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1993" y="1018232"/>
            <a:ext cx="809599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D43C2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CC0000"/>
                </a:solidFill>
              </a:rPr>
              <a:t> </a:t>
            </a:r>
            <a:r>
              <a:rPr lang="ru-RU" altLang="ru-RU" sz="3600" b="1" dirty="0" smtClean="0">
                <a:solidFill>
                  <a:srgbClr val="D43C2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</a:rPr>
              <a:t> </a:t>
            </a:r>
            <a:r>
              <a:rPr lang="ru-RU" sz="3600" b="1" dirty="0">
                <a:solidFill>
                  <a:srgbClr val="0000FF"/>
                </a:solidFill>
              </a:rPr>
              <a:t/>
            </a:r>
            <a:br>
              <a:rPr lang="ru-RU" sz="3600" b="1" dirty="0">
                <a:solidFill>
                  <a:srgbClr val="0000FF"/>
                </a:solidFill>
              </a:rPr>
            </a:br>
            <a:r>
              <a:rPr lang="ru-RU" sz="2800" b="1" dirty="0">
                <a:solidFill>
                  <a:srgbClr val="0000FF"/>
                </a:solidFill>
              </a:rPr>
              <a:t>      Комплекты тем сочинений </a:t>
            </a:r>
            <a:endParaRPr lang="ru-RU" sz="2800" b="1" dirty="0" smtClean="0">
              <a:solidFill>
                <a:srgbClr val="0000FF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(</a:t>
            </a:r>
            <a:r>
              <a:rPr lang="ru-RU" sz="2800" b="1" dirty="0">
                <a:solidFill>
                  <a:srgbClr val="0000FF"/>
                </a:solidFill>
              </a:rPr>
              <a:t>в рамках открытых направлений) и текстов  изложений станут известны выпускникам </a:t>
            </a:r>
            <a:endParaRPr lang="ru-RU" sz="2800" b="1" dirty="0" smtClean="0">
              <a:solidFill>
                <a:srgbClr val="0000FF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в </a:t>
            </a:r>
            <a:r>
              <a:rPr lang="ru-RU" sz="2800" b="1" dirty="0">
                <a:solidFill>
                  <a:srgbClr val="0000FF"/>
                </a:solidFill>
              </a:rPr>
              <a:t>день проведения  итогового сочинения (изложения) </a:t>
            </a:r>
            <a:endParaRPr lang="ru-RU" sz="2800" b="1" dirty="0" smtClean="0">
              <a:solidFill>
                <a:srgbClr val="0000FF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за </a:t>
            </a:r>
            <a:r>
              <a:rPr lang="ru-RU" sz="2800" b="1" dirty="0">
                <a:solidFill>
                  <a:srgbClr val="0000FF"/>
                </a:solidFill>
              </a:rPr>
              <a:t>15 минут до начала экзамена </a:t>
            </a:r>
            <a:br>
              <a:rPr lang="ru-RU" sz="2800" b="1" dirty="0">
                <a:solidFill>
                  <a:srgbClr val="0000FF"/>
                </a:solidFill>
              </a:rPr>
            </a:br>
            <a:r>
              <a:rPr lang="ru-RU" sz="2800" b="1" dirty="0">
                <a:solidFill>
                  <a:srgbClr val="0000FF"/>
                </a:solidFill>
              </a:rPr>
              <a:t/>
            </a:r>
            <a:br>
              <a:rPr lang="ru-RU" sz="2800" b="1" dirty="0">
                <a:solidFill>
                  <a:srgbClr val="0000FF"/>
                </a:solidFill>
              </a:rPr>
            </a:br>
            <a:r>
              <a:rPr lang="ru-RU" sz="2800" b="1" dirty="0">
                <a:solidFill>
                  <a:srgbClr val="0000FF"/>
                </a:solidFill>
              </a:rPr>
              <a:t>              </a:t>
            </a:r>
            <a:r>
              <a:rPr lang="en-US" sz="2800" b="1" dirty="0" smtClean="0">
                <a:solidFill>
                  <a:srgbClr val="0000FF"/>
                </a:solidFill>
                <a:hlinkClick r:id="rId4"/>
              </a:rPr>
              <a:t>www.ege.edu.ru</a:t>
            </a:r>
            <a:r>
              <a:rPr lang="ru-RU" sz="2800" b="1" dirty="0">
                <a:solidFill>
                  <a:srgbClr val="0000FF"/>
                </a:solidFill>
              </a:rPr>
              <a:t/>
            </a:r>
            <a:br>
              <a:rPr lang="ru-RU" sz="2800" b="1" dirty="0">
                <a:solidFill>
                  <a:srgbClr val="0000FF"/>
                </a:solidFill>
              </a:rPr>
            </a:br>
            <a:r>
              <a:rPr lang="ru-RU" sz="2800" b="1" dirty="0">
                <a:solidFill>
                  <a:srgbClr val="0000FF"/>
                </a:solidFill>
              </a:rPr>
              <a:t/>
            </a:r>
            <a:br>
              <a:rPr lang="ru-RU" sz="2800" b="1" dirty="0">
                <a:solidFill>
                  <a:srgbClr val="0000FF"/>
                </a:solidFill>
              </a:rPr>
            </a:br>
            <a:r>
              <a:rPr lang="ru-RU" sz="2800" b="1" dirty="0">
                <a:solidFill>
                  <a:srgbClr val="0000FF"/>
                </a:solidFill>
              </a:rPr>
              <a:t>               </a:t>
            </a:r>
            <a:r>
              <a:rPr lang="ru-RU" sz="2800" b="1" dirty="0" smtClean="0">
                <a:solidFill>
                  <a:srgbClr val="0000FF"/>
                </a:solidFill>
              </a:rPr>
              <a:t> </a:t>
            </a:r>
            <a:endParaRPr lang="ru-RU" sz="2800" b="1" dirty="0"/>
          </a:p>
          <a:p>
            <a:pPr marL="0" lvl="1" algn="ctr"/>
            <a:endParaRPr lang="ru-RU" sz="2800" b="1" dirty="0" smtClean="0">
              <a:latin typeface="Calibri"/>
              <a:cs typeface="+mn-cs"/>
            </a:endParaRPr>
          </a:p>
          <a:p>
            <a:pPr marL="0" lvl="1" algn="ctr"/>
            <a:endParaRPr lang="ru-RU" sz="3600" b="1" dirty="0" smtClean="0">
              <a:solidFill>
                <a:srgbClr val="FF0000"/>
              </a:solidFill>
              <a:latin typeface="Calibri"/>
              <a:cs typeface="+mn-cs"/>
            </a:endParaRPr>
          </a:p>
          <a:p>
            <a:pPr marL="0" lvl="1" algn="ctr"/>
            <a:endParaRPr lang="ru-RU" sz="2400" b="1" dirty="0" smtClean="0">
              <a:solidFill>
                <a:srgbClr val="FF0000"/>
              </a:solidFill>
              <a:latin typeface="Calibri"/>
              <a:cs typeface="+mn-cs"/>
            </a:endParaRPr>
          </a:p>
        </p:txBody>
      </p:sp>
      <p:pic>
        <p:nvPicPr>
          <p:cNvPr id="14" name="Рисунок 13" descr="http://school12-syzran.ru/attachments/Image/5681021.jpg?template=generic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47" y="898590"/>
            <a:ext cx="950191" cy="465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586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0675" y="1156102"/>
            <a:ext cx="8813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071563" y="152400"/>
            <a:ext cx="7596188" cy="6775450"/>
            <a:chOff x="675" y="96"/>
            <a:chExt cx="4785" cy="4268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675" y="96"/>
              <a:ext cx="47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Calibri" pitchFamily="34" charset="0"/>
                </a:rPr>
                <a:t>Департамент образования Ивановской области</a:t>
              </a:r>
            </a:p>
          </p:txBody>
        </p:sp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020" y="4152"/>
              <a:ext cx="3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750" y="71438"/>
            <a:ext cx="8429625" cy="715962"/>
            <a:chOff x="285750" y="71438"/>
            <a:chExt cx="8429625" cy="715962"/>
          </a:xfrm>
        </p:grpSpPr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14438" y="200253"/>
              <a:ext cx="7500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79513" y="1018232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1993" y="1018232"/>
            <a:ext cx="8095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ru-RU" sz="3200" b="1" dirty="0" smtClean="0">
                <a:solidFill>
                  <a:srgbClr val="FF0000"/>
                </a:solidFill>
                <a:latin typeface="Calibri"/>
                <a:cs typeface="+mn-cs"/>
              </a:rPr>
              <a:t> </a:t>
            </a:r>
          </a:p>
          <a:p>
            <a:pPr marL="0" lvl="1" algn="ctr"/>
            <a:endParaRPr lang="ru-RU" sz="2400" b="1" dirty="0" smtClean="0">
              <a:solidFill>
                <a:srgbClr val="FF0000"/>
              </a:solidFill>
              <a:latin typeface="Calibri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746570"/>
              </p:ext>
            </p:extLst>
          </p:nvPr>
        </p:nvGraphicFramePr>
        <p:xfrm>
          <a:off x="4355975" y="1018232"/>
          <a:ext cx="4536505" cy="5075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075064"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sz="2000" dirty="0"/>
                    </a:p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FF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«Зачет» по сочинению (изложению)</a:t>
                      </a:r>
                    </a:p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1800" b="1" kern="1200" dirty="0" smtClean="0">
                        <a:solidFill>
                          <a:srgbClr val="0000FF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FF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Отсутствие академической задолженности и выполнение учебного плана в полном объеме или индивидуального учебного плана (имеющие годовые отметки по всем учебным предметам учебного плана за каждый год обучения по образовательной программе среднего общего образования не ниже удовлетворительных)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16158" y="1946376"/>
            <a:ext cx="2638036" cy="186700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libri"/>
              </a:rPr>
              <a:t>ДОПУСК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Calibri"/>
              </a:rPr>
              <a:t>к ГИА -11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3275856" y="2780928"/>
            <a:ext cx="7920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http://school12-syzran.ru/attachments/Image/5681021.jpg?template=generic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47" y="898589"/>
            <a:ext cx="807316" cy="350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003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029" y="1340768"/>
            <a:ext cx="8813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071563" y="152400"/>
            <a:ext cx="7596188" cy="6775450"/>
            <a:chOff x="675" y="96"/>
            <a:chExt cx="4785" cy="4268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675" y="96"/>
              <a:ext cx="47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Calibri" pitchFamily="34" charset="0"/>
                </a:rPr>
                <a:t>Департамент образования Ивановской области</a:t>
              </a:r>
            </a:p>
          </p:txBody>
        </p:sp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020" y="4152"/>
              <a:ext cx="3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750" y="71438"/>
            <a:ext cx="8429625" cy="715962"/>
            <a:chOff x="285750" y="71438"/>
            <a:chExt cx="8429625" cy="715962"/>
          </a:xfrm>
        </p:grpSpPr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14438" y="200253"/>
              <a:ext cx="7500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07504" y="787400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1993" y="1018232"/>
            <a:ext cx="8095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ru-RU" sz="2800" b="1" dirty="0" smtClean="0">
                <a:solidFill>
                  <a:srgbClr val="C00000"/>
                </a:solidFill>
                <a:latin typeface="Calibri"/>
                <a:cs typeface="+mn-cs"/>
              </a:rPr>
              <a:t>             Подача </a:t>
            </a:r>
            <a:r>
              <a:rPr lang="ru-RU" sz="2800" b="1" dirty="0">
                <a:solidFill>
                  <a:srgbClr val="C00000"/>
                </a:solidFill>
                <a:latin typeface="Calibri"/>
                <a:cs typeface="+mn-cs"/>
              </a:rPr>
              <a:t>заявления на прохождение </a:t>
            </a:r>
            <a:r>
              <a:rPr lang="ru-RU" sz="2800" b="1" dirty="0" smtClean="0">
                <a:solidFill>
                  <a:srgbClr val="C00000"/>
                </a:solidFill>
                <a:latin typeface="Calibri"/>
                <a:cs typeface="+mn-cs"/>
              </a:rPr>
              <a:t>ГИА -11</a:t>
            </a:r>
            <a:endParaRPr lang="ru-RU" sz="2800" b="1" dirty="0">
              <a:solidFill>
                <a:srgbClr val="C00000"/>
              </a:solidFill>
              <a:latin typeface="Calibri"/>
              <a:cs typeface="+mn-cs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49788" y="1916832"/>
            <a:ext cx="2566028" cy="192251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 февраля 2021 года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275856" y="1710100"/>
            <a:ext cx="5616624" cy="48812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rgbClr val="C00000"/>
                </a:solidFill>
              </a:rPr>
              <a:t>Возможность </a:t>
            </a:r>
            <a:r>
              <a:rPr lang="ru-RU" sz="1600" b="1" dirty="0">
                <a:solidFill>
                  <a:srgbClr val="C00000"/>
                </a:solidFill>
              </a:rPr>
              <a:t>изменения</a:t>
            </a:r>
            <a:r>
              <a:rPr lang="ru-RU" sz="1600" dirty="0">
                <a:solidFill>
                  <a:srgbClr val="C00000"/>
                </a:solidFill>
              </a:rPr>
              <a:t> выбранных </a:t>
            </a:r>
            <a:endParaRPr lang="ru-RU" sz="1600" dirty="0" smtClean="0">
              <a:solidFill>
                <a:srgbClr val="C00000"/>
              </a:solidFill>
            </a:endParaRPr>
          </a:p>
          <a:p>
            <a:pPr algn="just"/>
            <a:r>
              <a:rPr lang="ru-RU" sz="1600" dirty="0" smtClean="0">
                <a:solidFill>
                  <a:srgbClr val="C00000"/>
                </a:solidFill>
              </a:rPr>
              <a:t>до </a:t>
            </a:r>
            <a:r>
              <a:rPr lang="ru-RU" sz="1600" dirty="0">
                <a:solidFill>
                  <a:srgbClr val="C00000"/>
                </a:solidFill>
              </a:rPr>
              <a:t>1 февраля </a:t>
            </a:r>
            <a:r>
              <a:rPr lang="ru-RU" sz="1600" b="1" dirty="0">
                <a:solidFill>
                  <a:srgbClr val="C00000"/>
                </a:solidFill>
              </a:rPr>
              <a:t>экзаменов</a:t>
            </a:r>
            <a:r>
              <a:rPr lang="ru-RU" sz="1600" dirty="0">
                <a:solidFill>
                  <a:srgbClr val="C00000"/>
                </a:solidFill>
              </a:rPr>
              <a:t> – </a:t>
            </a:r>
            <a:r>
              <a:rPr lang="ru-RU" sz="1600" b="1" dirty="0">
                <a:solidFill>
                  <a:srgbClr val="FF0000"/>
                </a:solidFill>
              </a:rPr>
              <a:t>не позднее чем за две недели</a:t>
            </a:r>
            <a:r>
              <a:rPr lang="ru-RU" sz="1600" b="1" dirty="0">
                <a:solidFill>
                  <a:srgbClr val="C00000"/>
                </a:solidFill>
              </a:rPr>
              <a:t> до даты экзаменов</a:t>
            </a:r>
            <a:r>
              <a:rPr lang="ru-RU" sz="1600" dirty="0">
                <a:solidFill>
                  <a:srgbClr val="C00000"/>
                </a:solidFill>
              </a:rPr>
              <a:t>  при наличии 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smtClean="0">
                <a:solidFill>
                  <a:srgbClr val="FF0000"/>
                </a:solidFill>
              </a:rPr>
              <a:t>уважительных </a:t>
            </a:r>
            <a:r>
              <a:rPr lang="ru-RU" sz="1600" dirty="0">
                <a:solidFill>
                  <a:srgbClr val="FF0000"/>
                </a:solidFill>
              </a:rPr>
              <a:t>причин </a:t>
            </a:r>
            <a:r>
              <a:rPr lang="ru-RU" sz="1600" dirty="0">
                <a:solidFill>
                  <a:srgbClr val="C00000"/>
                </a:solidFill>
              </a:rPr>
              <a:t>(болезни или иных обстоятельств), подтвержденных документально. Обучающийся подает заявление в ГЭК с указанием измененного перечня учебных предметов, по которым он планирует пройти ГИА, и причины изменения заявленного ранее перечня. </a:t>
            </a:r>
          </a:p>
        </p:txBody>
      </p:sp>
      <p:pic>
        <p:nvPicPr>
          <p:cNvPr id="17" name="Рисунок 16" descr="http://school12-syzran.ru/attachments/Image/5681021.jpg?template=generic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46" y="898589"/>
            <a:ext cx="950191" cy="586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936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029" y="1340768"/>
            <a:ext cx="8813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071563" y="152400"/>
            <a:ext cx="7596188" cy="6775450"/>
            <a:chOff x="675" y="96"/>
            <a:chExt cx="4785" cy="4268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675" y="96"/>
              <a:ext cx="47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Calibri" pitchFamily="34" charset="0"/>
                </a:rPr>
                <a:t>Департамент образования Ивановской области</a:t>
              </a:r>
            </a:p>
          </p:txBody>
        </p:sp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020" y="4152"/>
              <a:ext cx="3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750" y="71438"/>
            <a:ext cx="8429625" cy="715962"/>
            <a:chOff x="285750" y="71438"/>
            <a:chExt cx="8429625" cy="715962"/>
          </a:xfrm>
        </p:grpSpPr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14438" y="200253"/>
              <a:ext cx="7500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07504" y="787400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6192" y="692696"/>
            <a:ext cx="8426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ru-RU" sz="3200" b="1" dirty="0">
                <a:solidFill>
                  <a:srgbClr val="C00000"/>
                </a:solidFill>
                <a:latin typeface="Calibri"/>
                <a:cs typeface="+mn-cs"/>
              </a:rPr>
              <a:t>Процедура проведения экзаменов</a:t>
            </a:r>
            <a:endParaRPr lang="ru-RU" b="1" dirty="0" smtClean="0">
              <a:solidFill>
                <a:srgbClr val="C00000"/>
              </a:solidFill>
              <a:latin typeface="Calibri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683381"/>
              </p:ext>
            </p:extLst>
          </p:nvPr>
        </p:nvGraphicFramePr>
        <p:xfrm>
          <a:off x="172283" y="1525433"/>
          <a:ext cx="8928992" cy="5059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3480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Места проведения  – пункты</a:t>
                      </a:r>
                      <a:r>
                        <a:rPr lang="ru-RU" sz="1600" b="1" baseline="0" dirty="0" smtClean="0"/>
                        <a:t> проведения экзаменов  (</a:t>
                      </a:r>
                      <a:r>
                        <a:rPr lang="ru-RU" sz="1600" b="1" dirty="0" smtClean="0"/>
                        <a:t>ППЭ)</a:t>
                      </a:r>
                      <a:r>
                        <a:rPr lang="ru-RU" sz="1600" dirty="0" smtClean="0"/>
                        <a:t>,</a:t>
                      </a:r>
                    </a:p>
                    <a:p>
                      <a:pPr algn="ctr"/>
                      <a:r>
                        <a:rPr lang="ru-RU" sz="1600" dirty="0" smtClean="0"/>
                        <a:t> количество и места расположения которых утверждаются Департаментом образования с учетом максимальной наполняемости ППЭ</a:t>
                      </a:r>
                    </a:p>
                    <a:p>
                      <a:pPr algn="ctr"/>
                      <a:r>
                        <a:rPr lang="ru-RU" sz="1600" dirty="0" smtClean="0"/>
                        <a:t> и территориальной доступности для обучающихся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23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         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7067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Распределение обучающихся по ППЭ утверждается приказом</a:t>
                      </a:r>
                    </a:p>
                    <a:p>
                      <a:pPr algn="ctr"/>
                      <a:r>
                        <a:rPr lang="ru-RU" b="0" dirty="0" smtClean="0"/>
                        <a:t>Департамента образования</a:t>
                      </a:r>
                      <a:r>
                        <a:rPr lang="en-US" b="0" dirty="0" smtClean="0"/>
                        <a:t> </a:t>
                      </a:r>
                      <a:r>
                        <a:rPr lang="ru-RU" b="0" dirty="0" smtClean="0"/>
                        <a:t>Ивановской</a:t>
                      </a:r>
                      <a:r>
                        <a:rPr lang="ru-RU" b="0" baseline="0" dirty="0" smtClean="0"/>
                        <a:t> области</a:t>
                      </a:r>
                      <a:endParaRPr lang="ru-RU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123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Обучающиеся проходят в ППЭ через </a:t>
                      </a:r>
                      <a:r>
                        <a:rPr lang="ru-RU" dirty="0" err="1" smtClean="0"/>
                        <a:t>металлодетектор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782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В здании (комплексе зданий), где расположен ППЭ, </a:t>
                      </a:r>
                    </a:p>
                    <a:p>
                      <a:pPr algn="ctr"/>
                      <a:r>
                        <a:rPr lang="ru-RU" sz="1600" b="1" dirty="0" smtClean="0"/>
                        <a:t>до входа в ППЭ выделяется место для личных вещей обучающихся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65735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В день экзамена </a:t>
                      </a:r>
                      <a:r>
                        <a:rPr lang="ru-RU" sz="1600" b="1" dirty="0" smtClean="0"/>
                        <a:t>в ППЭ присутствуют</a:t>
                      </a:r>
                      <a:r>
                        <a:rPr lang="ru-RU" sz="1600" dirty="0" smtClean="0"/>
                        <a:t>: </a:t>
                      </a:r>
                    </a:p>
                    <a:p>
                      <a:pPr algn="just"/>
                      <a:r>
                        <a:rPr lang="ru-RU" sz="1600" dirty="0" smtClean="0"/>
                        <a:t>руководитель и организаторы ППЭ, член государственной</a:t>
                      </a:r>
                      <a:r>
                        <a:rPr lang="ru-RU" sz="1600" baseline="0" dirty="0" smtClean="0"/>
                        <a:t> экзаменационной комиссии</a:t>
                      </a:r>
                      <a:r>
                        <a:rPr lang="ru-RU" sz="1600" dirty="0" smtClean="0"/>
                        <a:t>, </a:t>
                      </a:r>
                    </a:p>
                    <a:p>
                      <a:pPr algn="just"/>
                      <a:r>
                        <a:rPr lang="ru-RU" sz="1600" dirty="0" smtClean="0"/>
                        <a:t>сотрудники, осуществляющие охрану правопорядка, </a:t>
                      </a:r>
                    </a:p>
                    <a:p>
                      <a:pPr algn="just"/>
                      <a:r>
                        <a:rPr lang="ru-RU" sz="1600" dirty="0" smtClean="0"/>
                        <a:t>медицинские работники, </a:t>
                      </a:r>
                    </a:p>
                    <a:p>
                      <a:pPr algn="just"/>
                      <a:r>
                        <a:rPr lang="ru-RU" sz="1600" dirty="0" smtClean="0"/>
                        <a:t>общественные и федеральные наблюдатели, </a:t>
                      </a:r>
                    </a:p>
                    <a:p>
                      <a:pPr algn="just"/>
                      <a:r>
                        <a:rPr lang="ru-RU" sz="1600" dirty="0" smtClean="0"/>
                        <a:t>представители контрольно-надзорных органов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5" name="Рисунок 14" descr="http://school12-syzran.ru/attachments/Image/5681021.jpg?template=generic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88" y="898589"/>
            <a:ext cx="864650" cy="4421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681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029" y="1340768"/>
            <a:ext cx="8813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071563" y="152400"/>
            <a:ext cx="7596188" cy="6775450"/>
            <a:chOff x="675" y="96"/>
            <a:chExt cx="4785" cy="4268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675" y="96"/>
              <a:ext cx="47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Calibri" pitchFamily="34" charset="0"/>
                </a:rPr>
                <a:t>Департамент образования Ивановской области</a:t>
              </a:r>
            </a:p>
          </p:txBody>
        </p:sp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020" y="4152"/>
              <a:ext cx="3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750" y="71438"/>
            <a:ext cx="8429625" cy="715962"/>
            <a:chOff x="285750" y="71438"/>
            <a:chExt cx="8429625" cy="715962"/>
          </a:xfrm>
        </p:grpSpPr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14438" y="200253"/>
              <a:ext cx="7500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07504" y="787400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6192" y="692696"/>
            <a:ext cx="8426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ru-RU" sz="3200" b="1" dirty="0">
                <a:solidFill>
                  <a:srgbClr val="C00000"/>
                </a:solidFill>
                <a:latin typeface="Calibri"/>
                <a:cs typeface="+mn-cs"/>
              </a:rPr>
              <a:t>Процедура проведения экзаменов</a:t>
            </a:r>
            <a:endParaRPr lang="ru-RU" b="1" dirty="0" smtClean="0">
              <a:solidFill>
                <a:srgbClr val="C00000"/>
              </a:solidFill>
              <a:latin typeface="Calibri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037056"/>
              </p:ext>
            </p:extLst>
          </p:nvPr>
        </p:nvGraphicFramePr>
        <p:xfrm>
          <a:off x="172283" y="1249065"/>
          <a:ext cx="8928992" cy="555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1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572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600" b="1" dirty="0" smtClean="0"/>
                        <a:t>Распределение обучающихся по аудиториям производится </a:t>
                      </a:r>
                      <a:r>
                        <a:rPr lang="ru-RU" sz="1600" b="1" dirty="0" err="1" smtClean="0"/>
                        <a:t>автоматизированно</a:t>
                      </a:r>
                      <a:r>
                        <a:rPr lang="ru-RU" sz="1600" dirty="0" smtClean="0"/>
                        <a:t>. </a:t>
                      </a:r>
                    </a:p>
                    <a:p>
                      <a:pPr algn="just"/>
                      <a:r>
                        <a:rPr lang="ru-RU" sz="1600" dirty="0" smtClean="0"/>
                        <a:t>Менять аудиторию обучающимся запрещается.</a:t>
                      </a:r>
                    </a:p>
                    <a:p>
                      <a:pPr algn="just"/>
                      <a:r>
                        <a:rPr lang="ru-RU" sz="1600" dirty="0" smtClean="0"/>
                        <a:t>В аудитории обучающиеся рассаживаются за рабочие столы в соответствии с проведенным распределением. Изменение рабочего места не допускается.</a:t>
                      </a:r>
                    </a:p>
                    <a:p>
                      <a:pPr algn="just"/>
                      <a:r>
                        <a:rPr lang="ru-RU" sz="1600" dirty="0" smtClean="0"/>
                        <a:t>Во время экзамена обучающиеся соблюдают установленный порядок проведения ГИА, инструкции Департамента образования и следуют указаниям организаторов.</a:t>
                      </a:r>
                    </a:p>
                    <a:p>
                      <a:pPr algn="just"/>
                      <a:r>
                        <a:rPr lang="ru-RU" sz="1600" b="1" dirty="0" smtClean="0"/>
                        <a:t>На рабочем столе обучающегося</a:t>
                      </a:r>
                      <a:r>
                        <a:rPr lang="ru-RU" sz="1600" dirty="0" smtClean="0"/>
                        <a:t>, помимо экзаменационных материалов, находятся: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черная </a:t>
                      </a:r>
                      <a:r>
                        <a:rPr lang="ru-RU" sz="1600" b="1" dirty="0" err="1" smtClean="0">
                          <a:solidFill>
                            <a:srgbClr val="FF0000"/>
                          </a:solidFill>
                        </a:rPr>
                        <a:t>гелевая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 ручка;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документ, удостоверяющий личность;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разрешенные для использования на экзамене средства обучения и воспитания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 (как правило, они выдаются вместе с КИМ). </a:t>
                      </a:r>
                    </a:p>
                    <a:p>
                      <a:pPr algn="just"/>
                      <a:r>
                        <a:rPr lang="ru-RU" sz="1600" dirty="0" smtClean="0"/>
                        <a:t>Иные вещи обучающиеся оставляют в специально выделенном месте.</a:t>
                      </a:r>
                    </a:p>
                    <a:p>
                      <a:pPr algn="just"/>
                      <a:endParaRPr lang="ru-RU" sz="16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      !  </a:t>
                      </a:r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Во время экзамена обучающиеся 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не должны </a:t>
                      </a:r>
                    </a:p>
                    <a:p>
                      <a:r>
                        <a:rPr lang="ru-RU" sz="1600" b="1" dirty="0" smtClean="0"/>
                        <a:t>                 общаться друг с другом</a:t>
                      </a:r>
                      <a:r>
                        <a:rPr lang="ru-RU" sz="1600" dirty="0" smtClean="0"/>
                        <a:t>, свободно перемещаться по аудитории, выходить из                 аудитории и перемещаться по ППЭ без сопровождении одного из организаторов. </a:t>
                      </a:r>
                    </a:p>
                    <a:p>
                      <a:r>
                        <a:rPr lang="ru-RU" sz="1600" dirty="0" smtClean="0"/>
                        <a:t>При выходе из аудитории обучающиеся оставляют экзаменационные материалы и черновики на рабочем столе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6" name="Рисунок 15" descr="http://school12-syzran.ru/attachments/Image/5681021.jpg?template=generic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88" y="787401"/>
            <a:ext cx="864650" cy="409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090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029" y="1340768"/>
            <a:ext cx="8813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071563" y="152400"/>
            <a:ext cx="7596188" cy="6775450"/>
            <a:chOff x="675" y="96"/>
            <a:chExt cx="4785" cy="4268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675" y="96"/>
              <a:ext cx="47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Calibri" pitchFamily="34" charset="0"/>
                </a:rPr>
                <a:t>Департамент образования Ивановской области</a:t>
              </a:r>
            </a:p>
          </p:txBody>
        </p:sp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020" y="4152"/>
              <a:ext cx="3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750" y="71438"/>
            <a:ext cx="8429625" cy="715962"/>
            <a:chOff x="285750" y="71438"/>
            <a:chExt cx="8429625" cy="715962"/>
          </a:xfrm>
        </p:grpSpPr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14438" y="200253"/>
              <a:ext cx="7500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07504" y="787400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6192" y="692696"/>
            <a:ext cx="8426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ru-RU" sz="3200" b="1" dirty="0">
                <a:solidFill>
                  <a:srgbClr val="C00000"/>
                </a:solidFill>
                <a:latin typeface="Calibri"/>
                <a:cs typeface="+mn-cs"/>
              </a:rPr>
              <a:t>Процедура проведения экзаменов</a:t>
            </a:r>
            <a:endParaRPr lang="ru-RU" b="1" dirty="0" smtClean="0">
              <a:solidFill>
                <a:srgbClr val="C00000"/>
              </a:solidFill>
              <a:latin typeface="Calibri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993112"/>
              </p:ext>
            </p:extLst>
          </p:nvPr>
        </p:nvGraphicFramePr>
        <p:xfrm>
          <a:off x="172283" y="1249064"/>
          <a:ext cx="8792205" cy="5248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84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337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235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9971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            !      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Во время проведения экзамена в ППЭ обучающимся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                      запрещается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algn="just"/>
                      <a:r>
                        <a:rPr lang="ru-RU" sz="2000" dirty="0" smtClean="0"/>
                        <a:t>иметь при себе средства связи, </a:t>
                      </a:r>
                    </a:p>
                    <a:p>
                      <a:pPr algn="just"/>
                      <a:r>
                        <a:rPr lang="ru-RU" sz="2000" dirty="0" smtClean="0"/>
                        <a:t>электронно-вычислительную технику, </a:t>
                      </a:r>
                    </a:p>
                    <a:p>
                      <a:pPr algn="just"/>
                      <a:r>
                        <a:rPr lang="ru-RU" sz="2000" dirty="0" smtClean="0"/>
                        <a:t>фото-, аудио- и видеоаппаратуру, </a:t>
                      </a:r>
                    </a:p>
                    <a:p>
                      <a:pPr algn="just"/>
                      <a:r>
                        <a:rPr lang="ru-RU" sz="2000" dirty="0" smtClean="0"/>
                        <a:t>справочные материалы, письменные заметки,</a:t>
                      </a:r>
                    </a:p>
                    <a:p>
                      <a:pPr algn="just"/>
                      <a:r>
                        <a:rPr lang="ru-RU" sz="2000" dirty="0" smtClean="0"/>
                        <a:t>иные средства хранения и передачи информации.</a:t>
                      </a:r>
                    </a:p>
                    <a:p>
                      <a:pPr algn="just"/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Лица, допустившие нарушение устанавливаемого порядка проведения ГИА,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удаляются с экзамена</a:t>
                      </a:r>
                      <a:endParaRPr lang="ru-RU" sz="20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just"/>
                      <a:endParaRPr lang="ru-RU" sz="18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0390">
                <a:tc gridSpan="2"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По окончании времени, отведенного на экзамен, обучающиеся должны сдать экзаменационные материалы</a:t>
                      </a:r>
                    </a:p>
                    <a:p>
                      <a:pPr algn="just"/>
                      <a:endParaRPr lang="ru-RU" sz="18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354">
                <a:tc gridSpan="2"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В аудиториях </a:t>
                      </a:r>
                      <a:r>
                        <a:rPr lang="ru-RU" sz="2000" b="1" dirty="0" smtClean="0"/>
                        <a:t>всех ППЭ </a:t>
                      </a:r>
                      <a:r>
                        <a:rPr lang="ru-RU" sz="2000" dirty="0" smtClean="0"/>
                        <a:t>во время экзаменов идет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видеозапись</a:t>
                      </a:r>
                      <a:r>
                        <a:rPr lang="ru-RU" sz="2000" baseline="0" dirty="0" smtClean="0">
                          <a:solidFill>
                            <a:srgbClr val="FF0000"/>
                          </a:solidFill>
                        </a:rPr>
                        <a:t> в режиме 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on-line</a:t>
                      </a:r>
                      <a:endParaRPr lang="ru-RU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5" name="Рисунок 14" descr="http://school12-syzran.ru/attachments/Image/5681021.jpg?template=generic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88" y="898589"/>
            <a:ext cx="864650" cy="4421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930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029" y="1340768"/>
            <a:ext cx="8813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071563" y="152400"/>
            <a:ext cx="7596188" cy="6775450"/>
            <a:chOff x="675" y="96"/>
            <a:chExt cx="4785" cy="4268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675" y="96"/>
              <a:ext cx="47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Calibri" pitchFamily="34" charset="0"/>
                </a:rPr>
                <a:t>Департамент образования Ивановской области</a:t>
              </a:r>
            </a:p>
          </p:txBody>
        </p:sp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020" y="4152"/>
              <a:ext cx="3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750" y="71438"/>
            <a:ext cx="8429625" cy="715962"/>
            <a:chOff x="285750" y="71438"/>
            <a:chExt cx="8429625" cy="715962"/>
          </a:xfrm>
        </p:grpSpPr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14438" y="200253"/>
              <a:ext cx="7500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07504" y="787400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6192" y="692696"/>
            <a:ext cx="842628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ru-RU" sz="3200" b="1" dirty="0" smtClean="0">
                <a:solidFill>
                  <a:srgbClr val="FF0000"/>
                </a:solidFill>
                <a:latin typeface="Calibri"/>
                <a:cs typeface="+mn-cs"/>
              </a:rPr>
              <a:t> </a:t>
            </a:r>
          </a:p>
          <a:p>
            <a:pPr marL="0" lvl="1" algn="ctr"/>
            <a:r>
              <a:rPr lang="ru-RU" sz="3200" b="1" dirty="0" smtClean="0">
                <a:solidFill>
                  <a:srgbClr val="C00000"/>
                </a:solidFill>
                <a:latin typeface="Calibri"/>
                <a:cs typeface="+mn-cs"/>
              </a:rPr>
              <a:t>Лицам, допустившим нарушение установленного порядка проведения ГИА -11, чьи результаты ЕГЭ были аннулированы по решению государственной экзаменационной комиссии,</a:t>
            </a:r>
          </a:p>
          <a:p>
            <a:pPr marL="0" lvl="1" algn="ctr"/>
            <a:r>
              <a:rPr lang="ru-RU" sz="3200" b="1" dirty="0">
                <a:solidFill>
                  <a:srgbClr val="C00000"/>
                </a:solidFill>
                <a:latin typeface="Calibri"/>
                <a:cs typeface="+mn-cs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Calibri"/>
                <a:cs typeface="+mn-cs"/>
              </a:rPr>
              <a:t>предоставляется право участия в ЕГЭ по учебным предметам по выбору не ранее чем </a:t>
            </a:r>
            <a:r>
              <a:rPr lang="ru-RU" sz="3200" b="1" u="sng" dirty="0" smtClean="0">
                <a:solidFill>
                  <a:srgbClr val="C00000"/>
                </a:solidFill>
                <a:latin typeface="Calibri"/>
                <a:cs typeface="+mn-cs"/>
              </a:rPr>
              <a:t>через год </a:t>
            </a:r>
            <a:r>
              <a:rPr lang="ru-RU" sz="3200" b="1" dirty="0" smtClean="0">
                <a:solidFill>
                  <a:srgbClr val="C00000"/>
                </a:solidFill>
                <a:latin typeface="Calibri"/>
                <a:cs typeface="+mn-cs"/>
              </a:rPr>
              <a:t>с года аннулирования результатов ЕГЭ</a:t>
            </a:r>
          </a:p>
          <a:p>
            <a:pPr marL="0" lvl="1" algn="ctr"/>
            <a:r>
              <a:rPr lang="ru-RU" sz="3200" b="1" dirty="0" smtClean="0">
                <a:solidFill>
                  <a:srgbClr val="C00000"/>
                </a:solidFill>
                <a:latin typeface="Calibri"/>
                <a:cs typeface="+mn-cs"/>
              </a:rPr>
              <a:t>( п.94  Порядка ГИА-11)</a:t>
            </a:r>
            <a:endParaRPr lang="ru-RU" sz="3200" b="1" dirty="0">
              <a:solidFill>
                <a:srgbClr val="C00000"/>
              </a:solidFill>
              <a:latin typeface="Calibri"/>
              <a:cs typeface="+mn-cs"/>
            </a:endParaRPr>
          </a:p>
          <a:p>
            <a:pPr marL="0" lvl="1" algn="ctr"/>
            <a:endParaRPr lang="ru-RU" b="1" dirty="0" smtClean="0">
              <a:solidFill>
                <a:srgbClr val="FF0000"/>
              </a:solidFill>
              <a:latin typeface="Calibri"/>
              <a:cs typeface="+mn-cs"/>
            </a:endParaRPr>
          </a:p>
        </p:txBody>
      </p:sp>
      <p:pic>
        <p:nvPicPr>
          <p:cNvPr id="15" name="Рисунок 14" descr="http://school12-syzran.ru/attachments/Image/5681021.jpg?template=generic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88" y="898589"/>
            <a:ext cx="864650" cy="4421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510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029" y="1340768"/>
            <a:ext cx="8813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071563" y="152400"/>
            <a:ext cx="7596188" cy="6775450"/>
            <a:chOff x="675" y="96"/>
            <a:chExt cx="4785" cy="4268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675" y="96"/>
              <a:ext cx="47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Calibri" pitchFamily="34" charset="0"/>
                </a:rPr>
                <a:t>Департамент образования Ивановской области</a:t>
              </a:r>
            </a:p>
          </p:txBody>
        </p:sp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020" y="4152"/>
              <a:ext cx="3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750" y="71438"/>
            <a:ext cx="8429625" cy="715962"/>
            <a:chOff x="285750" y="71438"/>
            <a:chExt cx="8429625" cy="715962"/>
          </a:xfrm>
        </p:grpSpPr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14438" y="200253"/>
              <a:ext cx="7500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07504" y="787400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1993" y="1018232"/>
            <a:ext cx="809599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endParaRPr lang="ru-RU" sz="3200" b="1" dirty="0" smtClean="0">
              <a:solidFill>
                <a:srgbClr val="FF0000"/>
              </a:solidFill>
              <a:latin typeface="Calibri"/>
              <a:cs typeface="+mn-cs"/>
            </a:endParaRPr>
          </a:p>
          <a:p>
            <a:pPr marL="0" lvl="1" algn="ctr"/>
            <a:r>
              <a:rPr lang="ru-RU" sz="3200" b="1" dirty="0" smtClean="0">
                <a:solidFill>
                  <a:srgbClr val="C00000"/>
                </a:solidFill>
                <a:latin typeface="Calibri"/>
                <a:cs typeface="+mn-cs"/>
              </a:rPr>
              <a:t>Нормативные документы:</a:t>
            </a:r>
          </a:p>
          <a:p>
            <a:pPr marL="0" lvl="1" algn="ctr"/>
            <a:endParaRPr lang="ru-RU" sz="2400" b="1" dirty="0" smtClean="0">
              <a:solidFill>
                <a:srgbClr val="C00000"/>
              </a:solidFill>
              <a:latin typeface="Calibri"/>
              <a:cs typeface="+mn-cs"/>
            </a:endParaRPr>
          </a:p>
          <a:p>
            <a:pPr marL="0" lvl="1" algn="just"/>
            <a:r>
              <a:rPr lang="ru-RU" sz="3200" b="1" dirty="0" smtClean="0">
                <a:solidFill>
                  <a:srgbClr val="002060"/>
                </a:solidFill>
                <a:latin typeface="Calibri"/>
                <a:cs typeface="+mn-cs"/>
              </a:rPr>
              <a:t> 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</a:rPr>
              <a:t>Постановление Правительства Российской Федерации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</a:rPr>
              <a:t>от 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</a:rPr>
              <a:t>31 августа 2013 года №755 «О федеральной информационной системе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образования, и приема граждан в образовательные организации для получения среднего профессионального и высшего образования и региональных информационных системах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образования»</a:t>
            </a:r>
            <a:endParaRPr lang="ru-RU" sz="2000" b="1" dirty="0">
              <a:solidFill>
                <a:srgbClr val="002060"/>
              </a:solidFill>
              <a:latin typeface="Calibri"/>
              <a:cs typeface="+mn-cs"/>
            </a:endParaRPr>
          </a:p>
          <a:p>
            <a:pPr marL="0" lvl="1" algn="just"/>
            <a:endParaRPr lang="ru-RU" sz="2400" dirty="0" smtClean="0">
              <a:solidFill>
                <a:srgbClr val="002060"/>
              </a:solidFill>
              <a:latin typeface="Calibri"/>
              <a:cs typeface="+mn-cs"/>
            </a:endParaRPr>
          </a:p>
        </p:txBody>
      </p:sp>
      <p:pic>
        <p:nvPicPr>
          <p:cNvPr id="15" name="Рисунок 14" descr="http://school12-syzran.ru/attachments/Image/5681021.jpg?template=generic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88" y="930233"/>
            <a:ext cx="864650" cy="5952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440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029" y="1340768"/>
            <a:ext cx="8813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071563" y="152400"/>
            <a:ext cx="7596188" cy="6775450"/>
            <a:chOff x="675" y="96"/>
            <a:chExt cx="4785" cy="4268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675" y="96"/>
              <a:ext cx="47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Calibri" pitchFamily="34" charset="0"/>
                </a:rPr>
                <a:t>Департамент образования Ивановской области</a:t>
              </a:r>
            </a:p>
          </p:txBody>
        </p:sp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020" y="4152"/>
              <a:ext cx="3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750" y="71438"/>
            <a:ext cx="8429625" cy="715962"/>
            <a:chOff x="285750" y="71438"/>
            <a:chExt cx="8429625" cy="715962"/>
          </a:xfrm>
        </p:grpSpPr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14438" y="200253"/>
              <a:ext cx="7500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07504" y="787400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9869" y="985083"/>
            <a:ext cx="8426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ru-RU" sz="3200" b="1" dirty="0">
                <a:solidFill>
                  <a:srgbClr val="C00000"/>
                </a:solidFill>
                <a:latin typeface="Calibri"/>
                <a:cs typeface="+mn-cs"/>
              </a:rPr>
              <a:t>Особые условия </a:t>
            </a:r>
            <a:r>
              <a:rPr lang="ru-RU" sz="3200" b="1" dirty="0" smtClean="0">
                <a:solidFill>
                  <a:srgbClr val="C00000"/>
                </a:solidFill>
                <a:latin typeface="Calibri"/>
                <a:cs typeface="+mn-cs"/>
              </a:rPr>
              <a:t>прохождения </a:t>
            </a:r>
            <a:r>
              <a:rPr lang="ru-RU" sz="3200" b="1" dirty="0">
                <a:solidFill>
                  <a:srgbClr val="C00000"/>
                </a:solidFill>
                <a:latin typeface="Calibri"/>
                <a:cs typeface="+mn-cs"/>
              </a:rPr>
              <a:t>ГИА</a:t>
            </a:r>
            <a:endParaRPr lang="ru-RU" b="1" dirty="0" smtClean="0">
              <a:solidFill>
                <a:srgbClr val="C00000"/>
              </a:solidFill>
              <a:latin typeface="Calibri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540506"/>
              </p:ext>
            </p:extLst>
          </p:nvPr>
        </p:nvGraphicFramePr>
        <p:xfrm>
          <a:off x="246456" y="1916832"/>
          <a:ext cx="8792205" cy="354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84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337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just"/>
                      <a:r>
                        <a:rPr lang="ru-RU" sz="2800" dirty="0" smtClean="0"/>
                        <a:t>Создаются для детей-инвалидов и обучающихся с ОВЗ с учетом состояния их здоровья</a:t>
                      </a:r>
                    </a:p>
                    <a:p>
                      <a:pPr algn="just"/>
                      <a:endParaRPr lang="ru-RU" sz="28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just"/>
                      <a:r>
                        <a:rPr lang="ru-RU" sz="2800" dirty="0" smtClean="0"/>
                        <a:t>Для создания особых условий рекомендуется вместе с заявлением на прохождение ГИА представить справку областной ПМПК с указанием необходимых условий</a:t>
                      </a:r>
                    </a:p>
                    <a:p>
                      <a:pPr algn="just"/>
                      <a:endParaRPr lang="ru-RU" sz="28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5" name="Рисунок 14" descr="http://school12-syzran.ru/attachments/Image/5681021.jpg?template=generic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88" y="898588"/>
            <a:ext cx="864650" cy="442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651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029" y="1340768"/>
            <a:ext cx="8813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071563" y="152400"/>
            <a:ext cx="7596188" cy="6775450"/>
            <a:chOff x="675" y="96"/>
            <a:chExt cx="4785" cy="4268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675" y="96"/>
              <a:ext cx="47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Calibri" pitchFamily="34" charset="0"/>
                </a:rPr>
                <a:t>Департамент образования Ивановской области</a:t>
              </a:r>
            </a:p>
          </p:txBody>
        </p:sp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020" y="4152"/>
              <a:ext cx="3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750" y="71438"/>
            <a:ext cx="8429625" cy="715962"/>
            <a:chOff x="285750" y="71438"/>
            <a:chExt cx="8429625" cy="715962"/>
          </a:xfrm>
        </p:grpSpPr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14438" y="200253"/>
              <a:ext cx="7500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07504" y="787400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669" y="936669"/>
            <a:ext cx="8426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ru-RU" sz="3200" b="1" dirty="0">
                <a:solidFill>
                  <a:srgbClr val="C00000"/>
                </a:solidFill>
                <a:latin typeface="Calibri"/>
                <a:cs typeface="+mn-cs"/>
              </a:rPr>
              <a:t>Утверждение результатов</a:t>
            </a:r>
            <a:endParaRPr lang="ru-RU" b="1" dirty="0" smtClean="0">
              <a:solidFill>
                <a:srgbClr val="C00000"/>
              </a:solidFill>
              <a:latin typeface="Calibri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361853"/>
              </p:ext>
            </p:extLst>
          </p:nvPr>
        </p:nvGraphicFramePr>
        <p:xfrm>
          <a:off x="246456" y="1988840"/>
          <a:ext cx="8846657" cy="326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61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505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88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just"/>
                      <a:r>
                        <a:rPr lang="ru-RU" sz="3200" dirty="0" smtClean="0"/>
                        <a:t>Результаты ГИА-11 </a:t>
                      </a: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утверждаются государственной экзаменационной комиссией</a:t>
                      </a:r>
                      <a:r>
                        <a:rPr lang="ru-RU" sz="3200" dirty="0" smtClean="0"/>
                        <a:t> и выдаются строго по графику, утвержденному Департаментом образования Ивановской области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ru-RU" sz="1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just"/>
                      <a:endParaRPr lang="ru-RU" sz="18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5" name="Рисунок 14" descr="http://school12-syzran.ru/attachments/Image/5681021.jpg?template=generic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88" y="898589"/>
            <a:ext cx="864650" cy="4421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534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029" y="1340768"/>
            <a:ext cx="8813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071563" y="152400"/>
            <a:ext cx="7596188" cy="6775450"/>
            <a:chOff x="675" y="96"/>
            <a:chExt cx="4785" cy="4268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675" y="96"/>
              <a:ext cx="47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Calibri" pitchFamily="34" charset="0"/>
                </a:rPr>
                <a:t>Департамент образования Ивановской области</a:t>
              </a:r>
            </a:p>
          </p:txBody>
        </p:sp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020" y="4152"/>
              <a:ext cx="3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750" y="71438"/>
            <a:ext cx="8429625" cy="715962"/>
            <a:chOff x="285750" y="71438"/>
            <a:chExt cx="8429625" cy="715962"/>
          </a:xfrm>
        </p:grpSpPr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14438" y="200253"/>
              <a:ext cx="7500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07504" y="787400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669" y="936669"/>
            <a:ext cx="8426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ru-RU" sz="3200" b="1" dirty="0">
                <a:solidFill>
                  <a:srgbClr val="C00000"/>
                </a:solidFill>
                <a:latin typeface="Calibri"/>
                <a:cs typeface="+mn-cs"/>
              </a:rPr>
              <a:t>Информирование о результатах ГИА</a:t>
            </a:r>
            <a:endParaRPr lang="ru-RU" b="1" dirty="0" smtClean="0">
              <a:solidFill>
                <a:srgbClr val="C00000"/>
              </a:solidFill>
              <a:latin typeface="Calibri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2113" y="2551837"/>
            <a:ext cx="79332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smtClean="0"/>
              <a:t>     Ознакомление </a:t>
            </a:r>
            <a:r>
              <a:rPr lang="ru-RU" sz="2400" b="1" dirty="0"/>
              <a:t>обучающихся, выпускников прошлых лет с полученными ими результатами ГИА по учебному предмету осуществляется </a:t>
            </a:r>
            <a:r>
              <a:rPr lang="en-US" sz="2400" b="1" dirty="0" smtClean="0"/>
              <a:t> </a:t>
            </a:r>
            <a:r>
              <a:rPr lang="ru-RU" sz="2400" b="1" dirty="0" smtClean="0"/>
              <a:t>в течение одного рабочего дня со дня их передачи в образовательные организации. 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     Указанный день считается официальным днем объявления результатов.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 descr="http://school12-syzran.ru/attachments/Image/5681021.jpg?template=generic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74" y="898589"/>
            <a:ext cx="858464" cy="4421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782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029" y="1340768"/>
            <a:ext cx="8813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071563" y="152400"/>
            <a:ext cx="7596188" cy="6775450"/>
            <a:chOff x="675" y="96"/>
            <a:chExt cx="4785" cy="4268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675" y="96"/>
              <a:ext cx="47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Calibri" pitchFamily="34" charset="0"/>
                </a:rPr>
                <a:t>Департамент образования Ивановской области</a:t>
              </a:r>
            </a:p>
          </p:txBody>
        </p:sp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020" y="4152"/>
              <a:ext cx="3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750" y="71438"/>
            <a:ext cx="8429625" cy="715962"/>
            <a:chOff x="285750" y="71438"/>
            <a:chExt cx="8429625" cy="715962"/>
          </a:xfrm>
        </p:grpSpPr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14438" y="200253"/>
              <a:ext cx="7500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07504" y="787400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Этап получения результатов ЕГЭ</a:t>
            </a:r>
            <a:br>
              <a:rPr lang="ru-RU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669" y="936669"/>
            <a:ext cx="8426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ru-RU" sz="3200" b="1" dirty="0" smtClean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endParaRPr lang="ru-RU" b="1" dirty="0" smtClean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2113" y="2551837"/>
            <a:ext cx="79332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29" y="1525434"/>
            <a:ext cx="8710459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 descr="http://school12-syzran.ru/attachments/Image/5681021.jpg?template=generic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88" y="898588"/>
            <a:ext cx="864650" cy="442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281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029" y="1340768"/>
            <a:ext cx="8813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071563" y="152400"/>
            <a:ext cx="7596188" cy="6775450"/>
            <a:chOff x="675" y="96"/>
            <a:chExt cx="4785" cy="4268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675" y="96"/>
              <a:ext cx="47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Calibri" pitchFamily="34" charset="0"/>
                </a:rPr>
                <a:t>Департамент образования Ивановской области</a:t>
              </a:r>
            </a:p>
          </p:txBody>
        </p:sp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020" y="4152"/>
              <a:ext cx="3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750" y="71438"/>
            <a:ext cx="8429625" cy="715962"/>
            <a:chOff x="285750" y="71438"/>
            <a:chExt cx="8429625" cy="715962"/>
          </a:xfrm>
        </p:grpSpPr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14438" y="200253"/>
              <a:ext cx="7500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07504" y="787400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669" y="936669"/>
            <a:ext cx="8426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ru-RU" sz="3200" b="1" dirty="0">
                <a:solidFill>
                  <a:srgbClr val="C00000"/>
                </a:solidFill>
                <a:latin typeface="Calibri"/>
                <a:cs typeface="+mn-cs"/>
              </a:rPr>
              <a:t>Подача апелляций</a:t>
            </a:r>
            <a:endParaRPr lang="ru-RU" b="1" dirty="0" smtClean="0">
              <a:solidFill>
                <a:srgbClr val="C00000"/>
              </a:solidFill>
              <a:latin typeface="Calibri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844932"/>
              </p:ext>
            </p:extLst>
          </p:nvPr>
        </p:nvGraphicFramePr>
        <p:xfrm>
          <a:off x="246456" y="1916832"/>
          <a:ext cx="8846657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61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505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just"/>
                      <a:r>
                        <a:rPr lang="ru-RU" sz="2400" b="1" dirty="0" smtClean="0"/>
                        <a:t>Апелляция о нарушении Порядка</a:t>
                      </a:r>
                      <a:r>
                        <a:rPr lang="ru-RU" sz="2400" dirty="0" smtClean="0"/>
                        <a:t> проведения экзамена подается 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в день экзамена до выхода из ППЭ</a:t>
                      </a:r>
                    </a:p>
                    <a:p>
                      <a:pPr algn="just"/>
                      <a:endParaRPr lang="ru-RU" sz="24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just"/>
                      <a:r>
                        <a:rPr lang="ru-RU" sz="2400" b="1" dirty="0" smtClean="0"/>
                        <a:t>Апелляция о несогласии с выставленными баллами </a:t>
                      </a:r>
                      <a:r>
                        <a:rPr lang="ru-RU" sz="2400" dirty="0" smtClean="0"/>
                        <a:t>подается в течение 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двух рабочих дней со дня объявления результатов</a:t>
                      </a:r>
                      <a:endParaRPr lang="ru-RU" sz="2400" dirty="0" smtClean="0">
                        <a:solidFill>
                          <a:schemeClr val="dk1"/>
                        </a:solidFill>
                      </a:endParaRPr>
                    </a:p>
                    <a:p>
                      <a:pPr algn="just"/>
                      <a:endParaRPr lang="ru-RU" sz="2400" dirty="0" smtClean="0"/>
                    </a:p>
                    <a:p>
                      <a:pPr algn="just"/>
                      <a:r>
                        <a:rPr lang="ru-RU" sz="2400" dirty="0" smtClean="0"/>
                        <a:t>Конфликтная комиссия 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не рассматривает апелляции по вопросам содержания и структуры экзаменационных материалов, а также неправильного оформления экзаменационной работы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5" name="Рисунок 14" descr="http://school12-syzran.ru/attachments/Image/5681021.jpg?template=generic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88" y="898589"/>
            <a:ext cx="864650" cy="4421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946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029" y="1340768"/>
            <a:ext cx="8813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071563" y="152400"/>
            <a:ext cx="7596188" cy="6775450"/>
            <a:chOff x="675" y="96"/>
            <a:chExt cx="4785" cy="4268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675" y="96"/>
              <a:ext cx="47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Calibri" pitchFamily="34" charset="0"/>
                </a:rPr>
                <a:t>Департамент образования Ивановской области</a:t>
              </a:r>
            </a:p>
          </p:txBody>
        </p:sp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020" y="4152"/>
              <a:ext cx="3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750" y="71438"/>
            <a:ext cx="8429625" cy="715962"/>
            <a:chOff x="285750" y="71438"/>
            <a:chExt cx="8429625" cy="715962"/>
          </a:xfrm>
        </p:grpSpPr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14438" y="200253"/>
              <a:ext cx="7500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07504" y="787400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669" y="936669"/>
            <a:ext cx="8426288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ru-RU" sz="3200" b="1" dirty="0" smtClean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Calibri"/>
                <a:cs typeface="+mn-cs"/>
              </a:rPr>
              <a:t>Получение аттестатов особого образца и медалей «За особые успехи в учении»</a:t>
            </a:r>
          </a:p>
          <a:p>
            <a:pPr marL="0" lvl="1" algn="ctr"/>
            <a:endParaRPr lang="ru-RU" sz="3200" b="1" dirty="0">
              <a:solidFill>
                <a:srgbClr val="C00000"/>
              </a:solidFill>
              <a:latin typeface="Calibri"/>
              <a:cs typeface="+mn-cs"/>
            </a:endParaRPr>
          </a:p>
          <a:p>
            <a:pPr marL="342900" lvl="1" indent="-342900">
              <a:buFontTx/>
              <a:buChar char="-"/>
            </a:pPr>
            <a:r>
              <a:rPr lang="ru-RU" sz="2400" b="1" dirty="0" smtClean="0">
                <a:solidFill>
                  <a:srgbClr val="0000FF"/>
                </a:solidFill>
              </a:rPr>
              <a:t>имеющим </a:t>
            </a:r>
            <a:r>
              <a:rPr lang="ru-RU" sz="2400" b="1" dirty="0">
                <a:solidFill>
                  <a:srgbClr val="0000FF"/>
                </a:solidFill>
              </a:rPr>
              <a:t>итоговые отметки «отлично» по всем учебным предметам учебного </a:t>
            </a:r>
            <a:r>
              <a:rPr lang="ru-RU" sz="2400" b="1" dirty="0" smtClean="0">
                <a:solidFill>
                  <a:srgbClr val="0000FF"/>
                </a:solidFill>
              </a:rPr>
              <a:t>плана на уровне среднего </a:t>
            </a:r>
            <a:r>
              <a:rPr lang="ru-RU" sz="2400" b="1" dirty="0">
                <a:solidFill>
                  <a:srgbClr val="0000FF"/>
                </a:solidFill>
              </a:rPr>
              <a:t>общего </a:t>
            </a:r>
            <a:r>
              <a:rPr lang="ru-RU" sz="2400" b="1" dirty="0" smtClean="0">
                <a:solidFill>
                  <a:srgbClr val="0000FF"/>
                </a:solidFill>
              </a:rPr>
              <a:t>образования,</a:t>
            </a:r>
          </a:p>
          <a:p>
            <a:pPr lvl="1" indent="-457200">
              <a:buFontTx/>
              <a:buChar char="-"/>
            </a:pPr>
            <a:r>
              <a:rPr lang="ru-RU" sz="2400" b="1" dirty="0" smtClean="0">
                <a:solidFill>
                  <a:srgbClr val="0000FF"/>
                </a:solidFill>
              </a:rPr>
              <a:t>успешно прошедшим государственную итоговую аттестацию (без учета результатов, полученных при прохождении повторной государственной итоговой аттестации),</a:t>
            </a:r>
          </a:p>
          <a:p>
            <a:pPr lvl="1" indent="-457200">
              <a:buFontTx/>
              <a:buChar char="-"/>
            </a:pPr>
            <a:r>
              <a:rPr lang="ru-RU" sz="2400" b="1" dirty="0" smtClean="0">
                <a:solidFill>
                  <a:srgbClr val="0000FF"/>
                </a:solidFill>
              </a:rPr>
              <a:t>набравшим </a:t>
            </a:r>
            <a:r>
              <a:rPr lang="ru-RU" sz="2400" b="1" dirty="0">
                <a:solidFill>
                  <a:srgbClr val="0000FF"/>
                </a:solidFill>
              </a:rPr>
              <a:t>не менее </a:t>
            </a:r>
            <a:r>
              <a:rPr lang="ru-RU" sz="2400" b="1" dirty="0">
                <a:solidFill>
                  <a:srgbClr val="FF0000"/>
                </a:solidFill>
              </a:rPr>
              <a:t>70</a:t>
            </a:r>
            <a:r>
              <a:rPr lang="ru-RU" sz="2400" b="1" dirty="0">
                <a:solidFill>
                  <a:srgbClr val="0000FF"/>
                </a:solidFill>
              </a:rPr>
              <a:t> баллов на ЕГЭ по русскому языку и математике профильного уровня или </a:t>
            </a:r>
            <a:r>
              <a:rPr lang="ru-RU" sz="2400" b="1" dirty="0">
                <a:solidFill>
                  <a:srgbClr val="FF0000"/>
                </a:solidFill>
              </a:rPr>
              <a:t>5 баллов </a:t>
            </a:r>
            <a:r>
              <a:rPr lang="ru-RU" sz="2400" b="1" dirty="0">
                <a:solidFill>
                  <a:srgbClr val="0000FF"/>
                </a:solidFill>
              </a:rPr>
              <a:t>по математике базового уровня</a:t>
            </a:r>
          </a:p>
          <a:p>
            <a:pPr lvl="1" indent="-457200">
              <a:buFontTx/>
              <a:buChar char="-"/>
            </a:pPr>
            <a:endParaRPr lang="ru-RU" sz="2800" b="1" dirty="0">
              <a:solidFill>
                <a:srgbClr val="0000FF"/>
              </a:solidFill>
            </a:endParaRPr>
          </a:p>
          <a:p>
            <a:pPr marL="0" lvl="1" algn="ctr"/>
            <a:endParaRPr lang="ru-RU" b="1" dirty="0" smtClean="0">
              <a:solidFill>
                <a:srgbClr val="FF0000"/>
              </a:solidFill>
              <a:latin typeface="Calibri"/>
              <a:cs typeface="+mn-cs"/>
            </a:endParaRPr>
          </a:p>
        </p:txBody>
      </p:sp>
      <p:pic>
        <p:nvPicPr>
          <p:cNvPr id="16" name="Рисунок 15" descr="http://school12-syzran.ru/attachments/Image/5681021.jpg?template=generic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47" y="936669"/>
            <a:ext cx="635345" cy="412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409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071563" y="152400"/>
            <a:ext cx="7596188" cy="6775450"/>
            <a:chOff x="675" y="96"/>
            <a:chExt cx="4785" cy="4268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675" y="96"/>
              <a:ext cx="47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Calibri" pitchFamily="34" charset="0"/>
                </a:rPr>
                <a:t>Департамент образования Ивановской области</a:t>
              </a:r>
            </a:p>
          </p:txBody>
        </p:sp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020" y="4152"/>
              <a:ext cx="3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750" y="71438"/>
            <a:ext cx="8429625" cy="715962"/>
            <a:chOff x="285750" y="71438"/>
            <a:chExt cx="8429625" cy="715962"/>
          </a:xfrm>
        </p:grpSpPr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14438" y="200253"/>
              <a:ext cx="7500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79513" y="1052522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669" y="936669"/>
            <a:ext cx="8426288" cy="2439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ru-RU" sz="3200" b="1" dirty="0" smtClean="0">
                <a:solidFill>
                  <a:srgbClr val="FF0000"/>
                </a:solidFill>
                <a:latin typeface="Calibri"/>
                <a:cs typeface="+mn-cs"/>
              </a:rPr>
              <a:t>Полезная информация</a:t>
            </a: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b="1" dirty="0" smtClean="0">
                <a:solidFill>
                  <a:srgbClr val="FF0000"/>
                </a:solidFill>
                <a:latin typeface="Verdana"/>
                <a:cs typeface="+mn-cs"/>
              </a:rPr>
              <a:t>Департамент </a:t>
            </a:r>
            <a:r>
              <a:rPr lang="ru-RU" b="1" dirty="0">
                <a:solidFill>
                  <a:srgbClr val="FF0000"/>
                </a:solidFill>
                <a:latin typeface="Verdana"/>
                <a:cs typeface="+mn-cs"/>
              </a:rPr>
              <a:t>образования И</a:t>
            </a:r>
            <a:r>
              <a:rPr lang="ru-RU" b="1" dirty="0" smtClean="0">
                <a:solidFill>
                  <a:srgbClr val="FF0000"/>
                </a:solidFill>
                <a:latin typeface="Verdana"/>
                <a:cs typeface="+mn-cs"/>
              </a:rPr>
              <a:t>вановской </a:t>
            </a:r>
            <a:r>
              <a:rPr lang="ru-RU" b="1" dirty="0">
                <a:solidFill>
                  <a:srgbClr val="FF0000"/>
                </a:solidFill>
                <a:latin typeface="Verdana"/>
                <a:cs typeface="+mn-cs"/>
              </a:rPr>
              <a:t>области </a:t>
            </a:r>
            <a:endParaRPr lang="ru-RU" b="1" dirty="0" smtClean="0">
              <a:solidFill>
                <a:srgbClr val="FF0000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en-US" b="1" dirty="0" smtClean="0">
                <a:solidFill>
                  <a:srgbClr val="FF0000"/>
                </a:solidFill>
                <a:latin typeface="Verdana"/>
                <a:cs typeface="+mn-cs"/>
                <a:hlinkClick r:id="rId4"/>
              </a:rPr>
              <a:t>http</a:t>
            </a:r>
            <a:r>
              <a:rPr lang="en-US" b="1" dirty="0">
                <a:solidFill>
                  <a:srgbClr val="FF0000"/>
                </a:solidFill>
                <a:latin typeface="Verdana"/>
                <a:cs typeface="+mn-cs"/>
                <a:hlinkClick r:id="rId4"/>
              </a:rPr>
              <a:t>://</a:t>
            </a:r>
            <a:r>
              <a:rPr lang="en-US" b="1" dirty="0" smtClean="0">
                <a:solidFill>
                  <a:srgbClr val="FF0000"/>
                </a:solidFill>
                <a:latin typeface="Verdana"/>
                <a:cs typeface="+mn-cs"/>
                <a:hlinkClick r:id="rId4"/>
              </a:rPr>
              <a:t>iv-edu.ru</a:t>
            </a:r>
            <a:endParaRPr lang="ru-RU" b="1" dirty="0" smtClean="0">
              <a:solidFill>
                <a:srgbClr val="FF0000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b="1" dirty="0">
              <a:solidFill>
                <a:srgbClr val="FF0000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b="1" dirty="0">
              <a:solidFill>
                <a:srgbClr val="FF0000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b="1" dirty="0" smtClean="0">
                <a:solidFill>
                  <a:srgbClr val="FF0000"/>
                </a:solidFill>
                <a:latin typeface="Verdana"/>
                <a:cs typeface="+mn-cs"/>
              </a:rPr>
              <a:t> </a:t>
            </a:r>
            <a:endParaRPr lang="ru-RU" b="1" dirty="0">
              <a:solidFill>
                <a:srgbClr val="FF0000"/>
              </a:solidFill>
              <a:latin typeface="Verdana"/>
              <a:cs typeface="+mn-cs"/>
            </a:endParaRPr>
          </a:p>
          <a:p>
            <a:pPr marL="0" lvl="1" algn="ctr"/>
            <a:endParaRPr lang="ru-RU" b="1" dirty="0" smtClean="0">
              <a:solidFill>
                <a:srgbClr val="FF0000"/>
              </a:solidFill>
              <a:latin typeface="Calibri"/>
              <a:cs typeface="+mn-cs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25" y="2156233"/>
            <a:ext cx="8305800" cy="5433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 descr="http://school12-syzran.ru/attachments/Image/5681021.jpg?template=generic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89" y="836713"/>
            <a:ext cx="864650" cy="446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296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071563" y="152400"/>
            <a:ext cx="7596188" cy="6775450"/>
            <a:chOff x="675" y="96"/>
            <a:chExt cx="4785" cy="4268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675" y="96"/>
              <a:ext cx="47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Calibri" pitchFamily="34" charset="0"/>
                </a:rPr>
                <a:t>Департамент образования Ивановской области</a:t>
              </a:r>
            </a:p>
          </p:txBody>
        </p:sp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020" y="4152"/>
              <a:ext cx="3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750" y="71438"/>
            <a:ext cx="8429625" cy="715962"/>
            <a:chOff x="285750" y="71438"/>
            <a:chExt cx="8429625" cy="715962"/>
          </a:xfrm>
        </p:grpSpPr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14438" y="200253"/>
              <a:ext cx="7500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79513" y="1052522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669" y="936669"/>
            <a:ext cx="8426288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ru-RU" sz="3200" b="1" dirty="0" smtClean="0">
                <a:solidFill>
                  <a:srgbClr val="FF0000"/>
                </a:solidFill>
                <a:latin typeface="Calibri"/>
                <a:cs typeface="+mn-cs"/>
              </a:rPr>
              <a:t>Полезная информация</a:t>
            </a: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b="1" dirty="0" smtClean="0">
                <a:solidFill>
                  <a:srgbClr val="FF0000"/>
                </a:solidFill>
                <a:latin typeface="Verdana"/>
                <a:cs typeface="+mn-cs"/>
              </a:rPr>
              <a:t>Ивановский региональный центр </a:t>
            </a: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b="1" dirty="0" smtClean="0">
                <a:solidFill>
                  <a:srgbClr val="FF0000"/>
                </a:solidFill>
                <a:latin typeface="Verdana"/>
                <a:cs typeface="+mn-cs"/>
              </a:rPr>
              <a:t>оценки </a:t>
            </a:r>
            <a:r>
              <a:rPr lang="ru-RU" b="1" dirty="0">
                <a:solidFill>
                  <a:srgbClr val="FF0000"/>
                </a:solidFill>
                <a:latin typeface="Verdana"/>
                <a:cs typeface="+mn-cs"/>
              </a:rPr>
              <a:t>качества образования  </a:t>
            </a: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en-US" b="1" dirty="0">
                <a:solidFill>
                  <a:srgbClr val="FF0000"/>
                </a:solidFill>
                <a:latin typeface="Verdana"/>
                <a:cs typeface="+mn-cs"/>
                <a:hlinkClick r:id="rId4"/>
              </a:rPr>
              <a:t>http://www.ivege.ru</a:t>
            </a:r>
            <a:r>
              <a:rPr lang="en-US" b="1" dirty="0" smtClean="0">
                <a:solidFill>
                  <a:srgbClr val="FF0000"/>
                </a:solidFill>
                <a:latin typeface="Verdana"/>
                <a:cs typeface="+mn-cs"/>
                <a:hlinkClick r:id="rId4"/>
              </a:rPr>
              <a:t>/</a:t>
            </a:r>
            <a:endParaRPr lang="ru-RU" b="1" dirty="0" smtClean="0">
              <a:solidFill>
                <a:srgbClr val="FF0000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b="1" dirty="0">
              <a:solidFill>
                <a:srgbClr val="FF0000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b="1" dirty="0">
              <a:solidFill>
                <a:srgbClr val="FF0000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b="1" dirty="0" smtClean="0">
                <a:solidFill>
                  <a:srgbClr val="FF0000"/>
                </a:solidFill>
                <a:latin typeface="Verdana"/>
                <a:cs typeface="+mn-cs"/>
              </a:rPr>
              <a:t> </a:t>
            </a:r>
            <a:endParaRPr lang="ru-RU" b="1" dirty="0">
              <a:solidFill>
                <a:srgbClr val="FF0000"/>
              </a:solidFill>
              <a:latin typeface="Verdana"/>
              <a:cs typeface="+mn-cs"/>
            </a:endParaRPr>
          </a:p>
          <a:p>
            <a:pPr marL="0" lvl="1" algn="ctr"/>
            <a:endParaRPr lang="ru-RU" b="1" dirty="0" smtClean="0">
              <a:solidFill>
                <a:srgbClr val="FF0000"/>
              </a:solidFill>
              <a:latin typeface="Calibri"/>
              <a:cs typeface="+mn-cs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92896"/>
            <a:ext cx="7924800" cy="43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 descr="http://school12-syzran.ru/attachments/Image/5681021.jpg?template=generic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89" y="936669"/>
            <a:ext cx="864650" cy="412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68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071563" y="152400"/>
            <a:ext cx="7596188" cy="6775450"/>
            <a:chOff x="675" y="96"/>
            <a:chExt cx="4785" cy="4268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675" y="96"/>
              <a:ext cx="47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Calibri" pitchFamily="34" charset="0"/>
                </a:rPr>
                <a:t>Департамент образования Ивановской области</a:t>
              </a:r>
            </a:p>
          </p:txBody>
        </p:sp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020" y="4152"/>
              <a:ext cx="3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750" y="71438"/>
            <a:ext cx="8429625" cy="715962"/>
            <a:chOff x="285750" y="71438"/>
            <a:chExt cx="8429625" cy="715962"/>
          </a:xfrm>
        </p:grpSpPr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14438" y="200253"/>
              <a:ext cx="7500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79513" y="1052522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669" y="936669"/>
            <a:ext cx="84262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ru-RU" sz="3200" b="1" dirty="0" smtClean="0">
                <a:solidFill>
                  <a:srgbClr val="FF0000"/>
                </a:solidFill>
                <a:latin typeface="Calibri"/>
                <a:cs typeface="+mn-cs"/>
              </a:rPr>
              <a:t>Полезная информация</a:t>
            </a: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b="1" dirty="0" smtClean="0">
                <a:solidFill>
                  <a:srgbClr val="FF0000"/>
                </a:solidFill>
                <a:latin typeface="Verdana"/>
                <a:cs typeface="+mn-cs"/>
              </a:rPr>
              <a:t>Федеральный </a:t>
            </a:r>
            <a:r>
              <a:rPr lang="ru-RU" b="1" dirty="0">
                <a:solidFill>
                  <a:srgbClr val="FF0000"/>
                </a:solidFill>
                <a:latin typeface="Verdana"/>
                <a:cs typeface="+mn-cs"/>
              </a:rPr>
              <a:t>институт </a:t>
            </a:r>
            <a:endParaRPr lang="ru-RU" b="1" dirty="0" smtClean="0">
              <a:solidFill>
                <a:srgbClr val="FF0000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b="1" dirty="0" smtClean="0">
                <a:solidFill>
                  <a:srgbClr val="FF0000"/>
                </a:solidFill>
                <a:latin typeface="Verdana"/>
                <a:cs typeface="+mn-cs"/>
              </a:rPr>
              <a:t>педагогических </a:t>
            </a:r>
            <a:r>
              <a:rPr lang="ru-RU" b="1" dirty="0">
                <a:solidFill>
                  <a:srgbClr val="FF0000"/>
                </a:solidFill>
                <a:latin typeface="Verdana"/>
                <a:cs typeface="+mn-cs"/>
              </a:rPr>
              <a:t>измерений</a:t>
            </a: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en-US" b="1" dirty="0">
                <a:solidFill>
                  <a:srgbClr val="FF0000"/>
                </a:solidFill>
                <a:latin typeface="Verdana"/>
                <a:cs typeface="+mn-cs"/>
                <a:hlinkClick r:id="rId4"/>
              </a:rPr>
              <a:t>http://www.fipi.ru</a:t>
            </a:r>
            <a:r>
              <a:rPr lang="en-US" b="1" dirty="0" smtClean="0">
                <a:solidFill>
                  <a:srgbClr val="FF0000"/>
                </a:solidFill>
                <a:latin typeface="Verdana"/>
                <a:cs typeface="+mn-cs"/>
                <a:hlinkClick r:id="rId4"/>
              </a:rPr>
              <a:t>/</a:t>
            </a:r>
            <a:endParaRPr lang="ru-RU" b="1" dirty="0" smtClean="0">
              <a:solidFill>
                <a:srgbClr val="FF0000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b="1" dirty="0" smtClean="0">
                <a:solidFill>
                  <a:srgbClr val="FF0000"/>
                </a:solidFill>
                <a:latin typeface="Verdana"/>
                <a:cs typeface="+mn-cs"/>
              </a:rPr>
              <a:t>(открытый банк заданий для подготовки выпускников)</a:t>
            </a:r>
            <a:endParaRPr lang="ru-RU" b="1" dirty="0">
              <a:solidFill>
                <a:srgbClr val="FF0000"/>
              </a:solidFill>
              <a:latin typeface="Verdana"/>
              <a:cs typeface="+mn-cs"/>
            </a:endParaRPr>
          </a:p>
          <a:p>
            <a:pPr marL="0" lvl="1" algn="ctr"/>
            <a:endParaRPr lang="ru-RU" b="1" dirty="0" smtClean="0">
              <a:solidFill>
                <a:srgbClr val="FF0000"/>
              </a:solidFill>
              <a:latin typeface="Calibri"/>
              <a:cs typeface="+mn-cs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2852936"/>
            <a:ext cx="7620000" cy="35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Рисунок 16" descr="http://school12-syzran.ru/attachments/Image/5681021.jpg?template=generic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47" y="1050989"/>
            <a:ext cx="635345" cy="298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996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071563" y="152400"/>
            <a:ext cx="7596188" cy="6775450"/>
            <a:chOff x="675" y="96"/>
            <a:chExt cx="4785" cy="4268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675" y="96"/>
              <a:ext cx="47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Calibri" pitchFamily="34" charset="0"/>
                </a:rPr>
                <a:t>Департамент образования Ивановской области</a:t>
              </a:r>
            </a:p>
          </p:txBody>
        </p:sp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020" y="4152"/>
              <a:ext cx="3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750" y="71438"/>
            <a:ext cx="8429625" cy="715962"/>
            <a:chOff x="285750" y="71438"/>
            <a:chExt cx="8429625" cy="715962"/>
          </a:xfrm>
        </p:grpSpPr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14438" y="200253"/>
              <a:ext cx="7500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79513" y="1052522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3" y="936669"/>
            <a:ext cx="8784976" cy="5455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2800" b="1" dirty="0">
                <a:solidFill>
                  <a:srgbClr val="0000FF"/>
                </a:solidFill>
                <a:latin typeface="Verdana"/>
                <a:cs typeface="+mn-cs"/>
              </a:rPr>
              <a:t>Контактные телефоны </a:t>
            </a: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2800" b="1" dirty="0">
                <a:solidFill>
                  <a:srgbClr val="C00000"/>
                </a:solidFill>
                <a:latin typeface="Verdana"/>
                <a:cs typeface="+mn-cs"/>
              </a:rPr>
              <a:t> </a:t>
            </a: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2800" b="1" dirty="0">
                <a:solidFill>
                  <a:srgbClr val="0000FF"/>
                </a:solidFill>
                <a:latin typeface="Verdana"/>
                <a:cs typeface="+mn-cs"/>
              </a:rPr>
              <a:t> Департамент </a:t>
            </a:r>
            <a:r>
              <a:rPr lang="ru-RU" sz="2800" b="1" dirty="0" smtClean="0">
                <a:solidFill>
                  <a:srgbClr val="0000FF"/>
                </a:solidFill>
                <a:latin typeface="Verdana"/>
                <a:cs typeface="+mn-cs"/>
              </a:rPr>
              <a:t>образования Ивановской области</a:t>
            </a:r>
            <a:endParaRPr lang="ru-RU" sz="2800" b="1" dirty="0">
              <a:solidFill>
                <a:srgbClr val="0000FF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2800" b="1" dirty="0">
                <a:solidFill>
                  <a:srgbClr val="CC0000"/>
                </a:solidFill>
                <a:latin typeface="Verdana"/>
                <a:cs typeface="+mn-cs"/>
              </a:rPr>
              <a:t>(4932) </a:t>
            </a:r>
            <a:r>
              <a:rPr lang="ru-RU" sz="2800" b="1" dirty="0" smtClean="0">
                <a:solidFill>
                  <a:srgbClr val="CC0000"/>
                </a:solidFill>
                <a:latin typeface="Verdana"/>
                <a:cs typeface="+mn-cs"/>
              </a:rPr>
              <a:t>41-49-80</a:t>
            </a:r>
          </a:p>
          <a:p>
            <a:pPr marL="265113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en-US" sz="2800" b="1" dirty="0" smtClean="0">
                <a:solidFill>
                  <a:srgbClr val="CC0000"/>
                </a:solidFill>
                <a:latin typeface="Verdana"/>
                <a:cs typeface="+mn-cs"/>
              </a:rPr>
              <a:t>malkova.lu@iv-edu.ru</a:t>
            </a:r>
            <a:endParaRPr lang="ru-RU" sz="2800" b="1" dirty="0">
              <a:solidFill>
                <a:srgbClr val="CC0000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>
              <a:solidFill>
                <a:srgbClr val="CC0000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>
              <a:solidFill>
                <a:srgbClr val="CC0000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2800" b="1" dirty="0" smtClean="0">
                <a:solidFill>
                  <a:srgbClr val="0000FF"/>
                </a:solidFill>
                <a:latin typeface="Verdana"/>
                <a:cs typeface="+mn-cs"/>
              </a:rPr>
              <a:t>Ивановский региональный </a:t>
            </a: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2800" b="1" dirty="0" smtClean="0">
                <a:solidFill>
                  <a:srgbClr val="0000FF"/>
                </a:solidFill>
                <a:latin typeface="Verdana"/>
                <a:cs typeface="+mn-cs"/>
              </a:rPr>
              <a:t>центр </a:t>
            </a:r>
            <a:r>
              <a:rPr lang="ru-RU" sz="2800" b="1" dirty="0">
                <a:solidFill>
                  <a:srgbClr val="0000FF"/>
                </a:solidFill>
                <a:latin typeface="Verdana"/>
                <a:cs typeface="+mn-cs"/>
              </a:rPr>
              <a:t>оценки качества образования</a:t>
            </a: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2800" b="1" dirty="0">
                <a:solidFill>
                  <a:srgbClr val="CC0000"/>
                </a:solidFill>
                <a:latin typeface="Verdana"/>
                <a:cs typeface="+mn-cs"/>
              </a:rPr>
              <a:t>(4932) 59-01-71</a:t>
            </a:r>
          </a:p>
          <a:p>
            <a:pPr marL="0" lvl="1" algn="ctr"/>
            <a:endParaRPr lang="ru-RU" b="1" dirty="0" smtClean="0">
              <a:solidFill>
                <a:srgbClr val="FF0000"/>
              </a:solidFill>
              <a:latin typeface="Calibri"/>
              <a:cs typeface="+mn-cs"/>
            </a:endParaRPr>
          </a:p>
        </p:txBody>
      </p:sp>
      <p:pic>
        <p:nvPicPr>
          <p:cNvPr id="14" name="Рисунок 13" descr="http://school12-syzran.ru/attachments/Image/5681021.jpg?template=generic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47" y="1050989"/>
            <a:ext cx="635345" cy="298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441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029" y="1340768"/>
            <a:ext cx="8813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071563" y="152400"/>
            <a:ext cx="7596188" cy="6775450"/>
            <a:chOff x="675" y="96"/>
            <a:chExt cx="4785" cy="4268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675" y="96"/>
              <a:ext cx="47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Calibri" pitchFamily="34" charset="0"/>
                </a:rPr>
                <a:t>Департамент образования Ивановской области</a:t>
              </a:r>
            </a:p>
          </p:txBody>
        </p:sp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020" y="4152"/>
              <a:ext cx="3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750" y="71438"/>
            <a:ext cx="8429625" cy="715962"/>
            <a:chOff x="285750" y="71438"/>
            <a:chExt cx="8429625" cy="715962"/>
          </a:xfrm>
        </p:grpSpPr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14438" y="200253"/>
              <a:ext cx="7500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07504" y="787400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1993" y="1018232"/>
            <a:ext cx="809599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endParaRPr lang="ru-RU" sz="3200" b="1" dirty="0" smtClean="0">
              <a:solidFill>
                <a:srgbClr val="FF0000"/>
              </a:solidFill>
              <a:latin typeface="Calibri"/>
              <a:cs typeface="+mn-cs"/>
            </a:endParaRPr>
          </a:p>
          <a:p>
            <a:pPr marL="0" lvl="1" algn="ctr"/>
            <a:endParaRPr lang="ru-RU" sz="3200" b="1" dirty="0" smtClean="0">
              <a:solidFill>
                <a:srgbClr val="C00000"/>
              </a:solidFill>
              <a:latin typeface="Calibri"/>
              <a:cs typeface="+mn-cs"/>
            </a:endParaRPr>
          </a:p>
          <a:p>
            <a:pPr marL="0" lvl="1" algn="ctr"/>
            <a:r>
              <a:rPr lang="ru-RU" sz="3200" b="1" dirty="0" smtClean="0">
                <a:solidFill>
                  <a:srgbClr val="C00000"/>
                </a:solidFill>
                <a:latin typeface="Calibri"/>
                <a:cs typeface="+mn-cs"/>
              </a:rPr>
              <a:t>Ежегодно  приказом Департамента образования Ивановской области</a:t>
            </a:r>
            <a:r>
              <a:rPr lang="en-US" sz="3200" b="1" dirty="0" smtClean="0">
                <a:solidFill>
                  <a:srgbClr val="C00000"/>
                </a:solidFill>
                <a:latin typeface="Calibri"/>
                <a:cs typeface="+mn-cs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Calibri"/>
                <a:cs typeface="+mn-cs"/>
              </a:rPr>
              <a:t>утверждаются пункты проведения экзаменов (ППЭ)</a:t>
            </a:r>
            <a:endParaRPr lang="en-US" sz="3200" b="1" dirty="0" smtClean="0">
              <a:solidFill>
                <a:srgbClr val="C00000"/>
              </a:solidFill>
              <a:latin typeface="Calibri"/>
              <a:cs typeface="+mn-cs"/>
            </a:endParaRPr>
          </a:p>
          <a:p>
            <a:pPr marL="0" lvl="1" algn="ctr"/>
            <a:endParaRPr lang="en-US" sz="3200" b="1" dirty="0">
              <a:solidFill>
                <a:srgbClr val="C00000"/>
              </a:solidFill>
              <a:latin typeface="Calibri"/>
              <a:cs typeface="+mn-cs"/>
            </a:endParaRPr>
          </a:p>
          <a:p>
            <a:pPr marL="0" lvl="1" algn="ctr"/>
            <a:endParaRPr lang="en-US" sz="3200" b="1" dirty="0" smtClean="0">
              <a:solidFill>
                <a:srgbClr val="C00000"/>
              </a:solidFill>
              <a:latin typeface="Calibri"/>
              <a:cs typeface="+mn-cs"/>
            </a:endParaRPr>
          </a:p>
          <a:p>
            <a:pPr marL="0" lvl="1" algn="ctr"/>
            <a:endParaRPr lang="ru-RU" sz="3200" b="1" dirty="0" smtClean="0">
              <a:solidFill>
                <a:srgbClr val="C00000"/>
              </a:solidFill>
              <a:latin typeface="Calibri"/>
              <a:cs typeface="+mn-cs"/>
            </a:endParaRPr>
          </a:p>
          <a:p>
            <a:pPr marL="0" lvl="1" algn="ctr"/>
            <a:endParaRPr lang="ru-RU" sz="2400" b="1" dirty="0" smtClean="0">
              <a:solidFill>
                <a:srgbClr val="C00000"/>
              </a:solidFill>
              <a:latin typeface="Calibri"/>
              <a:cs typeface="+mn-cs"/>
            </a:endParaRPr>
          </a:p>
          <a:p>
            <a:pPr marL="0" lvl="1" algn="just"/>
            <a:r>
              <a:rPr lang="ru-RU" sz="3200" b="1" dirty="0" smtClean="0">
                <a:solidFill>
                  <a:srgbClr val="002060"/>
                </a:solidFill>
                <a:latin typeface="Calibri"/>
                <a:cs typeface="+mn-cs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Calibri"/>
              <a:cs typeface="+mn-cs"/>
            </a:endParaRPr>
          </a:p>
          <a:p>
            <a:pPr marL="0" lvl="1" algn="just"/>
            <a:endParaRPr lang="ru-RU" sz="2400" dirty="0" smtClean="0">
              <a:solidFill>
                <a:srgbClr val="002060"/>
              </a:solidFill>
              <a:latin typeface="Calibri"/>
              <a:cs typeface="+mn-cs"/>
            </a:endParaRPr>
          </a:p>
        </p:txBody>
      </p:sp>
      <p:pic>
        <p:nvPicPr>
          <p:cNvPr id="15" name="Picture 5" descr="F:\ПРЕЗЕНТАЦИЯ\1171203961_map_ivanovo_ob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51" y="3933056"/>
            <a:ext cx="4114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 descr="http://school12-syzran.ru/attachments/Image/5681021.jpg?template=generic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88" y="935955"/>
            <a:ext cx="864650" cy="5894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984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-6341" y="0"/>
            <a:ext cx="9144000" cy="6858000"/>
            <a:chOff x="0" y="0"/>
            <a:chExt cx="5760" cy="4320"/>
          </a:xfrm>
        </p:grpSpPr>
        <p:sp>
          <p:nvSpPr>
            <p:cNvPr id="615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57" cy="432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58" name="Rectangle 4"/>
            <p:cNvSpPr>
              <a:spLocks noChangeArrowheads="1"/>
            </p:cNvSpPr>
            <p:nvPr/>
          </p:nvSpPr>
          <p:spPr bwMode="auto">
            <a:xfrm>
              <a:off x="0" y="482"/>
              <a:ext cx="5760" cy="44"/>
            </a:xfrm>
            <a:prstGeom prst="rect">
              <a:avLst/>
            </a:prstGeom>
            <a:gradFill rotWithShape="1">
              <a:gsLst>
                <a:gs pos="0">
                  <a:srgbClr val="FFCC66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59" name="Rectangle 5"/>
            <p:cNvSpPr>
              <a:spLocks noChangeArrowheads="1"/>
            </p:cNvSpPr>
            <p:nvPr/>
          </p:nvSpPr>
          <p:spPr bwMode="auto">
            <a:xfrm>
              <a:off x="0" y="572"/>
              <a:ext cx="4921" cy="210"/>
            </a:xfrm>
            <a:prstGeom prst="rect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60" name="Rectangle 6"/>
            <p:cNvSpPr>
              <a:spLocks noChangeArrowheads="1"/>
            </p:cNvSpPr>
            <p:nvPr/>
          </p:nvSpPr>
          <p:spPr bwMode="auto">
            <a:xfrm>
              <a:off x="4830" y="3475"/>
              <a:ext cx="454" cy="544"/>
            </a:xfrm>
            <a:prstGeom prst="rect">
              <a:avLst/>
            </a:prstGeom>
            <a:gradFill rotWithShape="1">
              <a:gsLst>
                <a:gs pos="0">
                  <a:srgbClr val="0099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61" name="Rectangle 7"/>
            <p:cNvSpPr>
              <a:spLocks noChangeArrowheads="1"/>
            </p:cNvSpPr>
            <p:nvPr/>
          </p:nvSpPr>
          <p:spPr bwMode="auto">
            <a:xfrm>
              <a:off x="4967" y="3793"/>
              <a:ext cx="362" cy="271"/>
            </a:xfrm>
            <a:prstGeom prst="rect">
              <a:avLst/>
            </a:prstGeom>
            <a:gradFill rotWithShape="1">
              <a:gsLst>
                <a:gs pos="0">
                  <a:srgbClr val="FFCC66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62" name="Rectangle 8"/>
            <p:cNvSpPr>
              <a:spLocks noChangeArrowheads="1"/>
            </p:cNvSpPr>
            <p:nvPr/>
          </p:nvSpPr>
          <p:spPr bwMode="auto">
            <a:xfrm>
              <a:off x="5012" y="3838"/>
              <a:ext cx="363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63" name="Rectangle 9"/>
            <p:cNvSpPr>
              <a:spLocks noChangeArrowheads="1"/>
            </p:cNvSpPr>
            <p:nvPr/>
          </p:nvSpPr>
          <p:spPr bwMode="auto">
            <a:xfrm>
              <a:off x="5058" y="3884"/>
              <a:ext cx="544" cy="271"/>
            </a:xfrm>
            <a:prstGeom prst="rect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1447800" y="1341438"/>
            <a:ext cx="74168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r" eaLnBrk="1" hangingPunct="1">
              <a:defRPr/>
            </a:pPr>
            <a:endParaRPr lang="ru-RU" sz="2000" b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r>
              <a:rPr lang="ru-RU" sz="2000" dirty="0" smtClean="0"/>
              <a:t> </a:t>
            </a:r>
            <a:endParaRPr lang="ru-RU" sz="2000" dirty="0"/>
          </a:p>
          <a:p>
            <a:pPr algn="ctr">
              <a:defRPr/>
            </a:pPr>
            <a:r>
              <a:rPr lang="ru-RU" sz="2400" b="1" dirty="0" smtClean="0">
                <a:solidFill>
                  <a:srgbClr val="0000FF"/>
                </a:solidFill>
              </a:rPr>
              <a:t> </a:t>
            </a:r>
            <a:endParaRPr lang="ru-RU" sz="2400" dirty="0" smtClean="0">
              <a:solidFill>
                <a:srgbClr val="0000FF"/>
              </a:solidFill>
            </a:endParaRPr>
          </a:p>
          <a:p>
            <a:pPr algn="ctr">
              <a:defRPr/>
            </a:pPr>
            <a:endParaRPr lang="ru-RU" sz="2000" b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eaLnBrk="1" hangingPunct="1">
              <a:defRPr/>
            </a:pPr>
            <a:endParaRPr lang="ru-RU" sz="20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eaLnBrk="1" hangingPunct="1">
              <a:defRPr/>
            </a:pPr>
            <a:endParaRPr lang="ru-RU" sz="2000" b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eaLnBrk="1" hangingPunct="1">
              <a:defRPr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eaLnBrk="1" hangingPunct="1">
              <a:defRPr/>
            </a:pP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eaLnBrk="1" hangingPunct="1">
              <a:defRPr/>
            </a:pPr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eaLnBrk="1" hangingPunct="1">
              <a:defRPr/>
            </a:pPr>
            <a:endParaRPr lang="ru-RU" sz="1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eaLnBrk="1" hangingPunct="1">
              <a:defRPr/>
            </a:pPr>
            <a:endParaRPr lang="ru-RU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eaLnBrk="1" hangingPunct="1">
              <a:defRPr/>
            </a:pPr>
            <a:endParaRPr lang="ru-RU" sz="1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eaLnBrk="1" hangingPunct="1">
              <a:defRPr/>
            </a:pPr>
            <a:endParaRPr lang="ru-RU" sz="1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eaLnBrk="1" hangingPunct="1">
              <a:defRPr/>
            </a:pPr>
            <a:endParaRPr lang="ru-RU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eaLnBrk="1" hangingPunct="1">
              <a:defRPr/>
            </a:pPr>
            <a:endParaRPr lang="ru-RU" sz="1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eaLnBrk="1" hangingPunct="1">
              <a:defRPr/>
            </a:pPr>
            <a:endParaRPr lang="ru-RU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eaLnBrk="1" hangingPunct="1">
              <a:defRPr/>
            </a:pPr>
            <a:endParaRPr lang="ru-RU" sz="1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eaLnBrk="1" hangingPunct="1">
              <a:defRPr/>
            </a:pP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9" name="Picture 3" descr="C:\Users\malkova\Documents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92" y="388044"/>
            <a:ext cx="849583" cy="603969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Прямоугольник 2"/>
          <p:cNvSpPr>
            <a:spLocks noChangeArrowheads="1"/>
          </p:cNvSpPr>
          <p:nvPr/>
        </p:nvSpPr>
        <p:spPr bwMode="auto">
          <a:xfrm>
            <a:off x="1289050" y="1262063"/>
            <a:ext cx="76041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3200" b="1">
                <a:solidFill>
                  <a:srgbClr val="0000FF"/>
                </a:solidFill>
              </a:rPr>
              <a:t> </a:t>
            </a:r>
          </a:p>
        </p:txBody>
      </p:sp>
      <p:grpSp>
        <p:nvGrpSpPr>
          <p:cNvPr id="6151" name="Группа 14"/>
          <p:cNvGrpSpPr>
            <a:grpSpLocks/>
          </p:cNvGrpSpPr>
          <p:nvPr/>
        </p:nvGrpSpPr>
        <p:grpSpPr bwMode="auto">
          <a:xfrm>
            <a:off x="440854" y="358774"/>
            <a:ext cx="8429625" cy="715963"/>
            <a:chOff x="285750" y="71438"/>
            <a:chExt cx="8429625" cy="715962"/>
          </a:xfrm>
        </p:grpSpPr>
        <p:grpSp>
          <p:nvGrpSpPr>
            <p:cNvPr id="6153" name="Группа 15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6155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285720" y="785794"/>
                <a:ext cx="8429684" cy="1588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1476375" y="147638"/>
              <a:ext cx="6816725" cy="4619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Ивановской области</a:t>
              </a:r>
            </a:p>
          </p:txBody>
        </p:sp>
      </p:grpSp>
      <p:pic>
        <p:nvPicPr>
          <p:cNvPr id="615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" y="2103404"/>
            <a:ext cx="8126412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Рисунок 20" descr="http://school12-syzran.ru/attachments/Image/5681021.jpg?template=generic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92" y="1150143"/>
            <a:ext cx="864650" cy="550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571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029" y="1340768"/>
            <a:ext cx="8813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071563" y="152400"/>
            <a:ext cx="7596188" cy="6775450"/>
            <a:chOff x="675" y="96"/>
            <a:chExt cx="4785" cy="4268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675" y="96"/>
              <a:ext cx="47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Calibri" pitchFamily="34" charset="0"/>
                </a:rPr>
                <a:t>Департамент образования Ивановской области</a:t>
              </a:r>
            </a:p>
          </p:txBody>
        </p:sp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020" y="4152"/>
              <a:ext cx="3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34136" y="93369"/>
            <a:ext cx="8429625" cy="715962"/>
            <a:chOff x="285750" y="71438"/>
            <a:chExt cx="8429625" cy="715962"/>
          </a:xfrm>
        </p:grpSpPr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14438" y="200253"/>
              <a:ext cx="7500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07504" y="787400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1993" y="1018232"/>
            <a:ext cx="809599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ru-RU" sz="3200" b="1" dirty="0">
                <a:solidFill>
                  <a:srgbClr val="C00000"/>
                </a:solidFill>
                <a:latin typeface="Calibri"/>
                <a:cs typeface="+mn-cs"/>
              </a:rPr>
              <a:t>Формы </a:t>
            </a:r>
            <a:r>
              <a:rPr lang="ru-RU" sz="3200" b="1" dirty="0" smtClean="0">
                <a:solidFill>
                  <a:srgbClr val="C00000"/>
                </a:solidFill>
                <a:latin typeface="Calibri"/>
                <a:cs typeface="+mn-cs"/>
              </a:rPr>
              <a:t> ГИА-11</a:t>
            </a:r>
          </a:p>
          <a:p>
            <a:pPr marL="0" lvl="1" algn="ctr"/>
            <a:r>
              <a:rPr lang="ru-RU" sz="3200" b="1" dirty="0" smtClean="0">
                <a:solidFill>
                  <a:srgbClr val="C00000"/>
                </a:solidFill>
                <a:latin typeface="Calibri"/>
                <a:cs typeface="+mn-cs"/>
              </a:rPr>
              <a:t>(п.7 Порядка проведения )</a:t>
            </a:r>
          </a:p>
          <a:p>
            <a:pPr marL="0" lvl="1" algn="ctr"/>
            <a:endParaRPr lang="ru-RU" b="1" dirty="0" smtClean="0">
              <a:solidFill>
                <a:srgbClr val="FF0000"/>
              </a:solidFill>
              <a:latin typeface="Calibri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842632"/>
              </p:ext>
            </p:extLst>
          </p:nvPr>
        </p:nvGraphicFramePr>
        <p:xfrm>
          <a:off x="467543" y="2348879"/>
          <a:ext cx="8454415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779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8790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ЕГЭ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единый государственный экзамен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 по заданиям стандартизированной формы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ГВЭ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 государственный выпускной экзамен 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для детей-инвалидов и обучающихся с ОВЗ в форме письменных и устных экзаменов с использованием текстов, тем, заданий, билетов 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5" name="Рисунок 14" descr="http://school12-syzran.ru/attachments/Image/5681021.jpg?template=generic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4" y="935955"/>
            <a:ext cx="864650" cy="5894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779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029" y="1340768"/>
            <a:ext cx="8813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071563" y="152400"/>
            <a:ext cx="7596188" cy="6775450"/>
            <a:chOff x="675" y="96"/>
            <a:chExt cx="4785" cy="4268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675" y="96"/>
              <a:ext cx="47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Calibri" pitchFamily="34" charset="0"/>
                </a:rPr>
                <a:t>Департамент образования Ивановской области</a:t>
              </a:r>
            </a:p>
          </p:txBody>
        </p:sp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020" y="4152"/>
              <a:ext cx="3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750" y="71438"/>
            <a:ext cx="8429625" cy="715962"/>
            <a:chOff x="285750" y="71438"/>
            <a:chExt cx="8429625" cy="715962"/>
          </a:xfrm>
        </p:grpSpPr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14438" y="200253"/>
              <a:ext cx="7500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07504" y="787400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1993" y="1018232"/>
            <a:ext cx="809599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ЕГЭ </a:t>
            </a:r>
            <a:r>
              <a:rPr lang="ru-RU" sz="2400" b="1" dirty="0">
                <a:solidFill>
                  <a:srgbClr val="C00000"/>
                </a:solidFill>
              </a:rPr>
              <a:t>проводится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 15 </a:t>
            </a:r>
            <a:r>
              <a:rPr lang="ru-RU" sz="2400" b="1" dirty="0">
                <a:solidFill>
                  <a:srgbClr val="C00000"/>
                </a:solidFill>
              </a:rPr>
              <a:t>общеобразовательным </a:t>
            </a:r>
            <a:r>
              <a:rPr lang="ru-RU" sz="2400" b="1" dirty="0" smtClean="0">
                <a:solidFill>
                  <a:srgbClr val="C00000"/>
                </a:solidFill>
              </a:rPr>
              <a:t>предметам</a:t>
            </a:r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dirty="0"/>
              <a:t/>
            </a:r>
            <a:br>
              <a:rPr lang="ru-RU" dirty="0"/>
            </a:br>
            <a:r>
              <a:rPr lang="ru-RU" sz="2000" b="1" dirty="0"/>
              <a:t>р</a:t>
            </a:r>
            <a:r>
              <a:rPr lang="ru-RU" sz="2000" b="1" dirty="0" smtClean="0"/>
              <a:t>усский </a:t>
            </a:r>
            <a:r>
              <a:rPr lang="ru-RU" sz="2000" b="1" dirty="0"/>
              <a:t>язык</a:t>
            </a:r>
          </a:p>
          <a:p>
            <a:r>
              <a:rPr lang="ru-RU" sz="2000" b="1" dirty="0"/>
              <a:t>м</a:t>
            </a:r>
            <a:r>
              <a:rPr lang="ru-RU" sz="2000" b="1" dirty="0" smtClean="0"/>
              <a:t>атематика </a:t>
            </a:r>
            <a:r>
              <a:rPr lang="ru-RU" sz="2000" b="1" dirty="0"/>
              <a:t>(базовая и профильная) </a:t>
            </a:r>
          </a:p>
          <a:p>
            <a:r>
              <a:rPr lang="ru-RU" sz="2000" b="1" dirty="0"/>
              <a:t>ф</a:t>
            </a:r>
            <a:r>
              <a:rPr lang="ru-RU" sz="2000" b="1" dirty="0" smtClean="0"/>
              <a:t>изика</a:t>
            </a:r>
            <a:endParaRPr lang="ru-RU" sz="2000" b="1" dirty="0"/>
          </a:p>
          <a:p>
            <a:r>
              <a:rPr lang="ru-RU" sz="2000" b="1" dirty="0"/>
              <a:t>х</a:t>
            </a:r>
            <a:r>
              <a:rPr lang="ru-RU" sz="2000" b="1" dirty="0" smtClean="0"/>
              <a:t>имия</a:t>
            </a:r>
            <a:endParaRPr lang="ru-RU" sz="2000" b="1" dirty="0"/>
          </a:p>
          <a:p>
            <a:r>
              <a:rPr lang="ru-RU" sz="2000" b="1" dirty="0"/>
              <a:t>и</a:t>
            </a:r>
            <a:r>
              <a:rPr lang="ru-RU" sz="2000" b="1" dirty="0" smtClean="0"/>
              <a:t>стория</a:t>
            </a:r>
            <a:endParaRPr lang="ru-RU" sz="2000" b="1" dirty="0"/>
          </a:p>
          <a:p>
            <a:r>
              <a:rPr lang="ru-RU" sz="2000" b="1" dirty="0"/>
              <a:t>о</a:t>
            </a:r>
            <a:r>
              <a:rPr lang="ru-RU" sz="2000" b="1" dirty="0" smtClean="0"/>
              <a:t>бществознание</a:t>
            </a:r>
            <a:endParaRPr lang="ru-RU" sz="2000" b="1" dirty="0"/>
          </a:p>
          <a:p>
            <a:r>
              <a:rPr lang="ru-RU" sz="2000" b="1" dirty="0"/>
              <a:t>и</a:t>
            </a:r>
            <a:r>
              <a:rPr lang="ru-RU" sz="2000" b="1" dirty="0" smtClean="0"/>
              <a:t>нформатика </a:t>
            </a:r>
            <a:r>
              <a:rPr lang="ru-RU" sz="2000" b="1" dirty="0"/>
              <a:t>и информационно-коммуникационные технологии (ИКТ) </a:t>
            </a:r>
          </a:p>
          <a:p>
            <a:r>
              <a:rPr lang="ru-RU" sz="2000" b="1" dirty="0"/>
              <a:t>б</a:t>
            </a:r>
            <a:r>
              <a:rPr lang="ru-RU" sz="2000" b="1" dirty="0" smtClean="0"/>
              <a:t>иология</a:t>
            </a:r>
            <a:endParaRPr lang="ru-RU" sz="2000" b="1" dirty="0"/>
          </a:p>
          <a:p>
            <a:r>
              <a:rPr lang="ru-RU" sz="2000" b="1" dirty="0"/>
              <a:t>г</a:t>
            </a:r>
            <a:r>
              <a:rPr lang="ru-RU" sz="2000" b="1" dirty="0" smtClean="0"/>
              <a:t>еография</a:t>
            </a:r>
            <a:endParaRPr lang="ru-RU" sz="2000" b="1" dirty="0"/>
          </a:p>
          <a:p>
            <a:r>
              <a:rPr lang="ru-RU" sz="2000" b="1" dirty="0"/>
              <a:t>и</a:t>
            </a:r>
            <a:r>
              <a:rPr lang="ru-RU" sz="2000" b="1" dirty="0" smtClean="0"/>
              <a:t>ностранные </a:t>
            </a:r>
            <a:r>
              <a:rPr lang="ru-RU" sz="2000" b="1" dirty="0"/>
              <a:t>языки (английский, немецкий, французский и </a:t>
            </a:r>
            <a:r>
              <a:rPr lang="ru-RU" sz="2000" b="1" dirty="0" smtClean="0"/>
              <a:t>испанский, китайский </a:t>
            </a:r>
            <a:r>
              <a:rPr lang="ru-RU" sz="2000" b="1" dirty="0"/>
              <a:t>языки) </a:t>
            </a:r>
          </a:p>
          <a:p>
            <a:r>
              <a:rPr lang="ru-RU" sz="2000" b="1" dirty="0"/>
              <a:t>л</a:t>
            </a:r>
            <a:r>
              <a:rPr lang="ru-RU" sz="2000" b="1" dirty="0" smtClean="0"/>
              <a:t>итература</a:t>
            </a:r>
            <a:r>
              <a:rPr lang="ru-RU" sz="2000" b="1" dirty="0"/>
              <a:t> </a:t>
            </a:r>
          </a:p>
          <a:p>
            <a:pPr marL="0" lvl="1" algn="ctr"/>
            <a:endParaRPr lang="ru-RU" sz="3200" b="1" dirty="0">
              <a:solidFill>
                <a:srgbClr val="002060"/>
              </a:solidFill>
              <a:latin typeface="Calibri"/>
              <a:cs typeface="+mn-cs"/>
            </a:endParaRPr>
          </a:p>
          <a:p>
            <a:pPr marL="0" lvl="1" algn="just"/>
            <a:endParaRPr lang="ru-RU" sz="2400" dirty="0" smtClean="0">
              <a:solidFill>
                <a:srgbClr val="002060"/>
              </a:solidFill>
              <a:latin typeface="Calibri"/>
              <a:cs typeface="+mn-cs"/>
            </a:endParaRPr>
          </a:p>
        </p:txBody>
      </p:sp>
      <p:pic>
        <p:nvPicPr>
          <p:cNvPr id="16" name="Рисунок 15" descr="http://school12-syzran.ru/attachments/Image/5681021.jpg?template=generic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88" y="791757"/>
            <a:ext cx="864650" cy="549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147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029" y="1340768"/>
            <a:ext cx="8813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071563" y="152400"/>
            <a:ext cx="7596188" cy="6775450"/>
            <a:chOff x="675" y="96"/>
            <a:chExt cx="4785" cy="4268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675" y="96"/>
              <a:ext cx="47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Calibri" pitchFamily="34" charset="0"/>
                </a:rPr>
                <a:t>Департамент образования Ивановской области</a:t>
              </a:r>
            </a:p>
          </p:txBody>
        </p:sp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020" y="4152"/>
              <a:ext cx="3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179" y="71438"/>
            <a:ext cx="8429625" cy="715962"/>
            <a:chOff x="285750" y="71438"/>
            <a:chExt cx="8429625" cy="715962"/>
          </a:xfrm>
        </p:grpSpPr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14438" y="200253"/>
              <a:ext cx="7500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07504" y="787400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1993" y="1018232"/>
            <a:ext cx="8095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ru-RU" sz="3200" b="1" dirty="0" smtClean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Calibri"/>
                <a:cs typeface="+mn-cs"/>
              </a:rPr>
              <a:t>Количество экзаменов</a:t>
            </a:r>
          </a:p>
          <a:p>
            <a:pPr marL="0" lvl="1" algn="ctr"/>
            <a:endParaRPr lang="ru-RU" sz="2400" b="1" dirty="0" smtClean="0">
              <a:solidFill>
                <a:srgbClr val="FF0000"/>
              </a:solidFill>
              <a:latin typeface="Calibri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326040"/>
              </p:ext>
            </p:extLst>
          </p:nvPr>
        </p:nvGraphicFramePr>
        <p:xfrm>
          <a:off x="254028" y="1972339"/>
          <a:ext cx="8566443" cy="3256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10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354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947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ОБЯЗАТЕЛЬНЫЕ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  - 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По выбору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6213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русский язык, математика </a:t>
                      </a:r>
                    </a:p>
                    <a:p>
                      <a:r>
                        <a:rPr lang="ru-RU" sz="2800" dirty="0" smtClean="0"/>
                        <a:t>(базовый или профильный уровень)</a:t>
                      </a:r>
                      <a:r>
                        <a:rPr lang="ru-RU" sz="2800" baseline="0" dirty="0" smtClean="0"/>
                        <a:t> 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Любое количество 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5" name="Рисунок 14" descr="http://school12-syzran.ru/attachments/Image/5681021.jpg?template=generic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17" y="892092"/>
            <a:ext cx="864650" cy="6031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66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029" y="1340768"/>
            <a:ext cx="8813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988906" y="139700"/>
            <a:ext cx="7596188" cy="6775450"/>
            <a:chOff x="675" y="96"/>
            <a:chExt cx="4785" cy="4268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675" y="96"/>
              <a:ext cx="47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Calibri" pitchFamily="34" charset="0"/>
                </a:rPr>
                <a:t>Департамент образования Ивановской области</a:t>
              </a:r>
            </a:p>
          </p:txBody>
        </p:sp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020" y="4152"/>
              <a:ext cx="3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179" y="71438"/>
            <a:ext cx="8429625" cy="715962"/>
            <a:chOff x="285750" y="71438"/>
            <a:chExt cx="8429625" cy="715962"/>
          </a:xfrm>
        </p:grpSpPr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14438" y="200253"/>
              <a:ext cx="7500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07504" y="787400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1993" y="1018232"/>
            <a:ext cx="80959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ru-RU" sz="3200" b="1" dirty="0" smtClean="0">
                <a:solidFill>
                  <a:srgbClr val="C00000"/>
                </a:solidFill>
                <a:latin typeface="Calibri"/>
                <a:cs typeface="+mn-cs"/>
              </a:rPr>
              <a:t> ВЫБОР  математики</a:t>
            </a:r>
          </a:p>
          <a:p>
            <a:pPr marL="0" lvl="1" algn="ctr"/>
            <a:r>
              <a:rPr lang="ru-RU" sz="3200" b="1" dirty="0" smtClean="0">
                <a:solidFill>
                  <a:srgbClr val="C00000"/>
                </a:solidFill>
                <a:latin typeface="Calibri"/>
                <a:cs typeface="+mn-cs"/>
              </a:rPr>
              <a:t>(п.11 Порядка проведения ГИА -11)</a:t>
            </a:r>
          </a:p>
          <a:p>
            <a:pPr marL="0" lvl="1" algn="ctr"/>
            <a:endParaRPr lang="ru-RU" sz="2400" b="1" dirty="0" smtClean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179" y="2276872"/>
            <a:ext cx="2846661" cy="201622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Математика базовый уровень </a:t>
            </a:r>
          </a:p>
          <a:p>
            <a:pPr algn="ctr"/>
            <a:endParaRPr lang="ru-RU" sz="1400" i="1" dirty="0">
              <a:solidFill>
                <a:srgbClr val="FF0000"/>
              </a:solidFill>
            </a:endParaRPr>
          </a:p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(признается в качестве результатов ГИА и профессиональными образовательными организациями)</a:t>
            </a:r>
            <a:endParaRPr lang="ru-RU" sz="1400" i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52120" y="2464782"/>
            <a:ext cx="2664296" cy="168429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Математика базовый уровень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5179" y="4653135"/>
            <a:ext cx="2846661" cy="209373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Математика профильного уровня</a:t>
            </a: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(признается в качестве результатов ГИА, вступительных испытаний по математике в образовательные организации высшего образования)</a:t>
            </a:r>
            <a:endParaRPr lang="ru-RU" sz="1400" i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24128" y="4581126"/>
            <a:ext cx="2592288" cy="187220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Математика базового или профильного уровня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( принимает решение выпускник)</a:t>
            </a:r>
          </a:p>
          <a:p>
            <a:pPr algn="ctr"/>
            <a:endParaRPr lang="ru-RU" sz="1200" dirty="0" smtClean="0">
              <a:solidFill>
                <a:srgbClr val="FF0000"/>
              </a:solidFill>
            </a:endParaRPr>
          </a:p>
          <a:p>
            <a:pPr algn="ctr"/>
            <a:r>
              <a:rPr lang="ru-RU" sz="1200" smtClean="0">
                <a:solidFill>
                  <a:srgbClr val="FF0000"/>
                </a:solidFill>
              </a:rPr>
              <a:t>п.51  </a:t>
            </a:r>
            <a:r>
              <a:rPr lang="ru-RU" sz="1200" dirty="0" smtClean="0">
                <a:solidFill>
                  <a:srgbClr val="FF0000"/>
                </a:solidFill>
              </a:rPr>
              <a:t>Порядка ГИА -11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3419870" y="2420888"/>
            <a:ext cx="2016225" cy="1872206"/>
          </a:xfrm>
          <a:prstGeom prst="rightArrow">
            <a:avLst>
              <a:gd name="adj1" fmla="val 50000"/>
              <a:gd name="adj2" fmla="val 50435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ПЕРЕСДАЧА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3448737" y="4581127"/>
            <a:ext cx="2203383" cy="1872209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ПЕРЕСДАЧА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1" name="Рисунок 20" descr="http://school12-syzran.ru/attachments/Image/5681021.jpg?template=generic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16" y="900475"/>
            <a:ext cx="864651" cy="624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028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10760</TotalTime>
  <Words>2056</Words>
  <Application>Microsoft Office PowerPoint</Application>
  <PresentationFormat>Экран (4:3)</PresentationFormat>
  <Paragraphs>440</Paragraphs>
  <Slides>39</Slides>
  <Notes>37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Безбородова Н.В.</dc:creator>
  <cp:lastModifiedBy>МакееваОА</cp:lastModifiedBy>
  <cp:revision>872</cp:revision>
  <cp:lastPrinted>2011-08-01T10:03:07Z</cp:lastPrinted>
  <dcterms:created xsi:type="dcterms:W3CDTF">2011-02-19T07:51:40Z</dcterms:created>
  <dcterms:modified xsi:type="dcterms:W3CDTF">2020-12-16T06:59:14Z</dcterms:modified>
</cp:coreProperties>
</file>